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2" r:id="rId4"/>
    <p:sldId id="258" r:id="rId5"/>
    <p:sldId id="276" r:id="rId6"/>
    <p:sldId id="259" r:id="rId7"/>
    <p:sldId id="278" r:id="rId8"/>
    <p:sldId id="265" r:id="rId9"/>
    <p:sldId id="279" r:id="rId10"/>
    <p:sldId id="266" r:id="rId11"/>
    <p:sldId id="267" r:id="rId12"/>
    <p:sldId id="280" r:id="rId13"/>
    <p:sldId id="268" r:id="rId14"/>
    <p:sldId id="272" r:id="rId15"/>
    <p:sldId id="269" r:id="rId16"/>
    <p:sldId id="273" r:id="rId17"/>
    <p:sldId id="270" r:id="rId18"/>
    <p:sldId id="271" r:id="rId19"/>
    <p:sldId id="275" r:id="rId20"/>
    <p:sldId id="260" r:id="rId21"/>
    <p:sldId id="277" r:id="rId22"/>
    <p:sldId id="274" r:id="rId23"/>
    <p:sldId id="26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12" d="100"/>
          <a:sy n="112" d="100"/>
        </p:scale>
        <p:origin x="6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1C29B8-6F2C-4651-8F77-52A0EF7BAB03}" type="doc">
      <dgm:prSet loTypeId="urn:microsoft.com/office/officeart/2016/7/layout/LinearBlockProcessNumbered" loCatId="process" qsTypeId="urn:microsoft.com/office/officeart/2005/8/quickstyle/simple1" qsCatId="simple" csTypeId="urn:microsoft.com/office/officeart/2005/8/colors/accent1_2" csCatId="accent1"/>
      <dgm:spPr/>
      <dgm:t>
        <a:bodyPr/>
        <a:lstStyle/>
        <a:p>
          <a:endParaRPr lang="en-US"/>
        </a:p>
      </dgm:t>
    </dgm:pt>
    <dgm:pt modelId="{A6A935D0-C407-402B-B75F-D6B6CBABDE2E}">
      <dgm:prSet/>
      <dgm:spPr/>
      <dgm:t>
        <a:bodyPr/>
        <a:lstStyle/>
        <a:p>
          <a:r>
            <a:rPr lang="en-MY"/>
            <a:t>Entrance test relevant ?</a:t>
          </a:r>
          <a:endParaRPr lang="en-US"/>
        </a:p>
      </dgm:t>
    </dgm:pt>
    <dgm:pt modelId="{B48C8D7B-7144-41A3-A18E-C607C6C19396}" type="parTrans" cxnId="{6486FDB9-694C-466C-8F43-4560810DB155}">
      <dgm:prSet/>
      <dgm:spPr/>
      <dgm:t>
        <a:bodyPr/>
        <a:lstStyle/>
        <a:p>
          <a:endParaRPr lang="en-US"/>
        </a:p>
      </dgm:t>
    </dgm:pt>
    <dgm:pt modelId="{AF02C9EB-668B-45B8-A32A-DE4EF2621D6B}" type="sibTrans" cxnId="{6486FDB9-694C-466C-8F43-4560810DB155}">
      <dgm:prSet phldrT="01" phldr="0"/>
      <dgm:spPr/>
      <dgm:t>
        <a:bodyPr/>
        <a:lstStyle/>
        <a:p>
          <a:r>
            <a:rPr lang="en-US"/>
            <a:t>01</a:t>
          </a:r>
        </a:p>
      </dgm:t>
    </dgm:pt>
    <dgm:pt modelId="{007D754A-E65D-4AC5-B56D-1FDF9CCCAE45}">
      <dgm:prSet/>
      <dgm:spPr/>
      <dgm:t>
        <a:bodyPr/>
        <a:lstStyle/>
        <a:p>
          <a:r>
            <a:rPr lang="en-MY"/>
            <a:t>Which test has highest participation and the reverse stats ?</a:t>
          </a:r>
          <a:endParaRPr lang="en-US"/>
        </a:p>
      </dgm:t>
    </dgm:pt>
    <dgm:pt modelId="{B47A3A0F-7E4E-42F6-8601-B899E572D5BF}" type="parTrans" cxnId="{D56BF656-2A3B-4394-997A-A2209059BEF2}">
      <dgm:prSet/>
      <dgm:spPr/>
      <dgm:t>
        <a:bodyPr/>
        <a:lstStyle/>
        <a:p>
          <a:endParaRPr lang="en-US"/>
        </a:p>
      </dgm:t>
    </dgm:pt>
    <dgm:pt modelId="{9C2DFC72-0F02-4F09-9D37-A688FEEAABA4}" type="sibTrans" cxnId="{D56BF656-2A3B-4394-997A-A2209059BEF2}">
      <dgm:prSet phldrT="02" phldr="0"/>
      <dgm:spPr/>
      <dgm:t>
        <a:bodyPr/>
        <a:lstStyle/>
        <a:p>
          <a:r>
            <a:rPr lang="en-US"/>
            <a:t>02</a:t>
          </a:r>
        </a:p>
      </dgm:t>
    </dgm:pt>
    <dgm:pt modelId="{BB5FADD1-8B44-4C3D-8007-187FC76D3CA4}">
      <dgm:prSet/>
      <dgm:spPr/>
      <dgm:t>
        <a:bodyPr/>
        <a:lstStyle/>
        <a:p>
          <a:r>
            <a:rPr lang="en-MY"/>
            <a:t>Which school contained high scores mark student &amp; which is most lenient ?</a:t>
          </a:r>
          <a:endParaRPr lang="en-US"/>
        </a:p>
      </dgm:t>
    </dgm:pt>
    <dgm:pt modelId="{0CE07A18-513A-48F3-B745-83E10867B0A8}" type="parTrans" cxnId="{C07B0635-57C6-49F9-ABAB-8416DB8F00FB}">
      <dgm:prSet/>
      <dgm:spPr/>
      <dgm:t>
        <a:bodyPr/>
        <a:lstStyle/>
        <a:p>
          <a:endParaRPr lang="en-US"/>
        </a:p>
      </dgm:t>
    </dgm:pt>
    <dgm:pt modelId="{28DCA992-3619-49F2-B786-0FBCDE24EE5B}" type="sibTrans" cxnId="{C07B0635-57C6-49F9-ABAB-8416DB8F00FB}">
      <dgm:prSet phldrT="03" phldr="0"/>
      <dgm:spPr/>
      <dgm:t>
        <a:bodyPr/>
        <a:lstStyle/>
        <a:p>
          <a:r>
            <a:rPr lang="en-US"/>
            <a:t>03</a:t>
          </a:r>
        </a:p>
      </dgm:t>
    </dgm:pt>
    <dgm:pt modelId="{8ED7E998-1603-4B3D-844F-0A35EAC0FC0B}">
      <dgm:prSet/>
      <dgm:spPr/>
      <dgm:t>
        <a:bodyPr/>
        <a:lstStyle/>
        <a:p>
          <a:r>
            <a:rPr lang="en-MY"/>
            <a:t>Which state pass with flying colour &amp; which state does not ?</a:t>
          </a:r>
          <a:endParaRPr lang="en-US"/>
        </a:p>
      </dgm:t>
    </dgm:pt>
    <dgm:pt modelId="{D986152C-6C6B-47BC-938E-5471397CAA43}" type="parTrans" cxnId="{D2630244-201B-4D49-863B-694722356E56}">
      <dgm:prSet/>
      <dgm:spPr/>
      <dgm:t>
        <a:bodyPr/>
        <a:lstStyle/>
        <a:p>
          <a:endParaRPr lang="en-US"/>
        </a:p>
      </dgm:t>
    </dgm:pt>
    <dgm:pt modelId="{B7D09832-29FF-4F91-91AB-111FFF0B9282}" type="sibTrans" cxnId="{D2630244-201B-4D49-863B-694722356E56}">
      <dgm:prSet phldrT="04" phldr="0"/>
      <dgm:spPr/>
      <dgm:t>
        <a:bodyPr/>
        <a:lstStyle/>
        <a:p>
          <a:r>
            <a:rPr lang="en-US"/>
            <a:t>04</a:t>
          </a:r>
        </a:p>
      </dgm:t>
    </dgm:pt>
    <dgm:pt modelId="{86A8E10D-AAB0-4EE3-82AD-D1613BB81C89}" type="pres">
      <dgm:prSet presAssocID="{E61C29B8-6F2C-4651-8F77-52A0EF7BAB03}" presName="Name0" presStyleCnt="0">
        <dgm:presLayoutVars>
          <dgm:animLvl val="lvl"/>
          <dgm:resizeHandles val="exact"/>
        </dgm:presLayoutVars>
      </dgm:prSet>
      <dgm:spPr/>
    </dgm:pt>
    <dgm:pt modelId="{72576ED1-24F2-4156-AE7B-864B09D8327C}" type="pres">
      <dgm:prSet presAssocID="{A6A935D0-C407-402B-B75F-D6B6CBABDE2E}" presName="compositeNode" presStyleCnt="0">
        <dgm:presLayoutVars>
          <dgm:bulletEnabled val="1"/>
        </dgm:presLayoutVars>
      </dgm:prSet>
      <dgm:spPr/>
    </dgm:pt>
    <dgm:pt modelId="{7A016E00-D2BD-4302-B4E3-614C46DBDC2D}" type="pres">
      <dgm:prSet presAssocID="{A6A935D0-C407-402B-B75F-D6B6CBABDE2E}" presName="bgRect" presStyleLbl="alignNode1" presStyleIdx="0" presStyleCnt="4"/>
      <dgm:spPr/>
    </dgm:pt>
    <dgm:pt modelId="{930FF296-4D92-4C35-9E08-8068AD374E56}" type="pres">
      <dgm:prSet presAssocID="{AF02C9EB-668B-45B8-A32A-DE4EF2621D6B}" presName="sibTransNodeRect" presStyleLbl="alignNode1" presStyleIdx="0" presStyleCnt="4">
        <dgm:presLayoutVars>
          <dgm:chMax val="0"/>
          <dgm:bulletEnabled val="1"/>
        </dgm:presLayoutVars>
      </dgm:prSet>
      <dgm:spPr/>
    </dgm:pt>
    <dgm:pt modelId="{FE2EF4BE-9A19-4ECC-9B65-18AD24F719FB}" type="pres">
      <dgm:prSet presAssocID="{A6A935D0-C407-402B-B75F-D6B6CBABDE2E}" presName="nodeRect" presStyleLbl="alignNode1" presStyleIdx="0" presStyleCnt="4">
        <dgm:presLayoutVars>
          <dgm:bulletEnabled val="1"/>
        </dgm:presLayoutVars>
      </dgm:prSet>
      <dgm:spPr/>
    </dgm:pt>
    <dgm:pt modelId="{11226440-1654-4CDF-930A-E5F9CE998F23}" type="pres">
      <dgm:prSet presAssocID="{AF02C9EB-668B-45B8-A32A-DE4EF2621D6B}" presName="sibTrans" presStyleCnt="0"/>
      <dgm:spPr/>
    </dgm:pt>
    <dgm:pt modelId="{9449D75E-73F7-4175-A683-B3D506D2BA28}" type="pres">
      <dgm:prSet presAssocID="{007D754A-E65D-4AC5-B56D-1FDF9CCCAE45}" presName="compositeNode" presStyleCnt="0">
        <dgm:presLayoutVars>
          <dgm:bulletEnabled val="1"/>
        </dgm:presLayoutVars>
      </dgm:prSet>
      <dgm:spPr/>
    </dgm:pt>
    <dgm:pt modelId="{0E78F80B-5FBF-48A4-A08B-D75BEA697F0D}" type="pres">
      <dgm:prSet presAssocID="{007D754A-E65D-4AC5-B56D-1FDF9CCCAE45}" presName="bgRect" presStyleLbl="alignNode1" presStyleIdx="1" presStyleCnt="4"/>
      <dgm:spPr/>
    </dgm:pt>
    <dgm:pt modelId="{7FBF890A-5BF2-4CCF-8CBA-8767975D5B61}" type="pres">
      <dgm:prSet presAssocID="{9C2DFC72-0F02-4F09-9D37-A688FEEAABA4}" presName="sibTransNodeRect" presStyleLbl="alignNode1" presStyleIdx="1" presStyleCnt="4">
        <dgm:presLayoutVars>
          <dgm:chMax val="0"/>
          <dgm:bulletEnabled val="1"/>
        </dgm:presLayoutVars>
      </dgm:prSet>
      <dgm:spPr/>
    </dgm:pt>
    <dgm:pt modelId="{2038159E-6F57-4C19-BAD5-D0DEB6924F21}" type="pres">
      <dgm:prSet presAssocID="{007D754A-E65D-4AC5-B56D-1FDF9CCCAE45}" presName="nodeRect" presStyleLbl="alignNode1" presStyleIdx="1" presStyleCnt="4">
        <dgm:presLayoutVars>
          <dgm:bulletEnabled val="1"/>
        </dgm:presLayoutVars>
      </dgm:prSet>
      <dgm:spPr/>
    </dgm:pt>
    <dgm:pt modelId="{2D740661-E9B9-46A9-A0EA-D7CF92161E90}" type="pres">
      <dgm:prSet presAssocID="{9C2DFC72-0F02-4F09-9D37-A688FEEAABA4}" presName="sibTrans" presStyleCnt="0"/>
      <dgm:spPr/>
    </dgm:pt>
    <dgm:pt modelId="{33C26D99-C427-4027-9678-E996616DF55D}" type="pres">
      <dgm:prSet presAssocID="{BB5FADD1-8B44-4C3D-8007-187FC76D3CA4}" presName="compositeNode" presStyleCnt="0">
        <dgm:presLayoutVars>
          <dgm:bulletEnabled val="1"/>
        </dgm:presLayoutVars>
      </dgm:prSet>
      <dgm:spPr/>
    </dgm:pt>
    <dgm:pt modelId="{A3F7C47E-200E-4A58-9280-907BD8004787}" type="pres">
      <dgm:prSet presAssocID="{BB5FADD1-8B44-4C3D-8007-187FC76D3CA4}" presName="bgRect" presStyleLbl="alignNode1" presStyleIdx="2" presStyleCnt="4"/>
      <dgm:spPr/>
    </dgm:pt>
    <dgm:pt modelId="{6E5F4D88-664C-48AB-A2D8-C015380BD878}" type="pres">
      <dgm:prSet presAssocID="{28DCA992-3619-49F2-B786-0FBCDE24EE5B}" presName="sibTransNodeRect" presStyleLbl="alignNode1" presStyleIdx="2" presStyleCnt="4">
        <dgm:presLayoutVars>
          <dgm:chMax val="0"/>
          <dgm:bulletEnabled val="1"/>
        </dgm:presLayoutVars>
      </dgm:prSet>
      <dgm:spPr/>
    </dgm:pt>
    <dgm:pt modelId="{7380D1E6-E2E6-4965-8146-62F6B79451F2}" type="pres">
      <dgm:prSet presAssocID="{BB5FADD1-8B44-4C3D-8007-187FC76D3CA4}" presName="nodeRect" presStyleLbl="alignNode1" presStyleIdx="2" presStyleCnt="4">
        <dgm:presLayoutVars>
          <dgm:bulletEnabled val="1"/>
        </dgm:presLayoutVars>
      </dgm:prSet>
      <dgm:spPr/>
    </dgm:pt>
    <dgm:pt modelId="{D88EE9C4-170B-4E34-81F3-4CDC5BE43E22}" type="pres">
      <dgm:prSet presAssocID="{28DCA992-3619-49F2-B786-0FBCDE24EE5B}" presName="sibTrans" presStyleCnt="0"/>
      <dgm:spPr/>
    </dgm:pt>
    <dgm:pt modelId="{2BDC89FB-4208-4860-8E6F-0D8C06C1CC3E}" type="pres">
      <dgm:prSet presAssocID="{8ED7E998-1603-4B3D-844F-0A35EAC0FC0B}" presName="compositeNode" presStyleCnt="0">
        <dgm:presLayoutVars>
          <dgm:bulletEnabled val="1"/>
        </dgm:presLayoutVars>
      </dgm:prSet>
      <dgm:spPr/>
    </dgm:pt>
    <dgm:pt modelId="{26DFE093-EF66-42D2-9466-8DE33B6886E2}" type="pres">
      <dgm:prSet presAssocID="{8ED7E998-1603-4B3D-844F-0A35EAC0FC0B}" presName="bgRect" presStyleLbl="alignNode1" presStyleIdx="3" presStyleCnt="4"/>
      <dgm:spPr/>
    </dgm:pt>
    <dgm:pt modelId="{29BA71EA-CB49-496C-AD34-F8F6DFB6FEDA}" type="pres">
      <dgm:prSet presAssocID="{B7D09832-29FF-4F91-91AB-111FFF0B9282}" presName="sibTransNodeRect" presStyleLbl="alignNode1" presStyleIdx="3" presStyleCnt="4">
        <dgm:presLayoutVars>
          <dgm:chMax val="0"/>
          <dgm:bulletEnabled val="1"/>
        </dgm:presLayoutVars>
      </dgm:prSet>
      <dgm:spPr/>
    </dgm:pt>
    <dgm:pt modelId="{57AE8BE9-8F84-4917-9A86-E63E4A6F6B71}" type="pres">
      <dgm:prSet presAssocID="{8ED7E998-1603-4B3D-844F-0A35EAC0FC0B}" presName="nodeRect" presStyleLbl="alignNode1" presStyleIdx="3" presStyleCnt="4">
        <dgm:presLayoutVars>
          <dgm:bulletEnabled val="1"/>
        </dgm:presLayoutVars>
      </dgm:prSet>
      <dgm:spPr/>
    </dgm:pt>
  </dgm:ptLst>
  <dgm:cxnLst>
    <dgm:cxn modelId="{0785AF00-478D-419B-8133-F485A72A9D78}" type="presOf" srcId="{007D754A-E65D-4AC5-B56D-1FDF9CCCAE45}" destId="{2038159E-6F57-4C19-BAD5-D0DEB6924F21}" srcOrd="1" destOrd="0" presId="urn:microsoft.com/office/officeart/2016/7/layout/LinearBlockProcessNumbered"/>
    <dgm:cxn modelId="{AF35A004-2E79-4491-B1DF-BCAECC95C6C4}" type="presOf" srcId="{8ED7E998-1603-4B3D-844F-0A35EAC0FC0B}" destId="{57AE8BE9-8F84-4917-9A86-E63E4A6F6B71}" srcOrd="1" destOrd="0" presId="urn:microsoft.com/office/officeart/2016/7/layout/LinearBlockProcessNumbered"/>
    <dgm:cxn modelId="{756FCD12-368E-45B7-B4FD-3D08DE60BA6F}" type="presOf" srcId="{9C2DFC72-0F02-4F09-9D37-A688FEEAABA4}" destId="{7FBF890A-5BF2-4CCF-8CBA-8767975D5B61}" srcOrd="0" destOrd="0" presId="urn:microsoft.com/office/officeart/2016/7/layout/LinearBlockProcessNumbered"/>
    <dgm:cxn modelId="{75BC1228-DC7D-4127-B50F-BE777BD08C12}" type="presOf" srcId="{B7D09832-29FF-4F91-91AB-111FFF0B9282}" destId="{29BA71EA-CB49-496C-AD34-F8F6DFB6FEDA}" srcOrd="0" destOrd="0" presId="urn:microsoft.com/office/officeart/2016/7/layout/LinearBlockProcessNumbered"/>
    <dgm:cxn modelId="{C07B0635-57C6-49F9-ABAB-8416DB8F00FB}" srcId="{E61C29B8-6F2C-4651-8F77-52A0EF7BAB03}" destId="{BB5FADD1-8B44-4C3D-8007-187FC76D3CA4}" srcOrd="2" destOrd="0" parTransId="{0CE07A18-513A-48F3-B745-83E10867B0A8}" sibTransId="{28DCA992-3619-49F2-B786-0FBCDE24EE5B}"/>
    <dgm:cxn modelId="{D2630244-201B-4D49-863B-694722356E56}" srcId="{E61C29B8-6F2C-4651-8F77-52A0EF7BAB03}" destId="{8ED7E998-1603-4B3D-844F-0A35EAC0FC0B}" srcOrd="3" destOrd="0" parTransId="{D986152C-6C6B-47BC-938E-5471397CAA43}" sibTransId="{B7D09832-29FF-4F91-91AB-111FFF0B9282}"/>
    <dgm:cxn modelId="{8D9E6455-85DC-40BA-943E-352A7ECDDF26}" type="presOf" srcId="{A6A935D0-C407-402B-B75F-D6B6CBABDE2E}" destId="{FE2EF4BE-9A19-4ECC-9B65-18AD24F719FB}" srcOrd="1" destOrd="0" presId="urn:microsoft.com/office/officeart/2016/7/layout/LinearBlockProcessNumbered"/>
    <dgm:cxn modelId="{D56BF656-2A3B-4394-997A-A2209059BEF2}" srcId="{E61C29B8-6F2C-4651-8F77-52A0EF7BAB03}" destId="{007D754A-E65D-4AC5-B56D-1FDF9CCCAE45}" srcOrd="1" destOrd="0" parTransId="{B47A3A0F-7E4E-42F6-8601-B899E572D5BF}" sibTransId="{9C2DFC72-0F02-4F09-9D37-A688FEEAABA4}"/>
    <dgm:cxn modelId="{3DD9857E-318B-40EC-B905-BCED1ACAA478}" type="presOf" srcId="{BB5FADD1-8B44-4C3D-8007-187FC76D3CA4}" destId="{7380D1E6-E2E6-4965-8146-62F6B79451F2}" srcOrd="1" destOrd="0" presId="urn:microsoft.com/office/officeart/2016/7/layout/LinearBlockProcessNumbered"/>
    <dgm:cxn modelId="{EDCC63A0-868A-4E14-9AEB-5E6AA7E48C98}" type="presOf" srcId="{8ED7E998-1603-4B3D-844F-0A35EAC0FC0B}" destId="{26DFE093-EF66-42D2-9466-8DE33B6886E2}" srcOrd="0" destOrd="0" presId="urn:microsoft.com/office/officeart/2016/7/layout/LinearBlockProcessNumbered"/>
    <dgm:cxn modelId="{BC33D4AB-450C-4E05-AE64-D96679F4E37A}" type="presOf" srcId="{A6A935D0-C407-402B-B75F-D6B6CBABDE2E}" destId="{7A016E00-D2BD-4302-B4E3-614C46DBDC2D}" srcOrd="0" destOrd="0" presId="urn:microsoft.com/office/officeart/2016/7/layout/LinearBlockProcessNumbered"/>
    <dgm:cxn modelId="{6486FDB9-694C-466C-8F43-4560810DB155}" srcId="{E61C29B8-6F2C-4651-8F77-52A0EF7BAB03}" destId="{A6A935D0-C407-402B-B75F-D6B6CBABDE2E}" srcOrd="0" destOrd="0" parTransId="{B48C8D7B-7144-41A3-A18E-C607C6C19396}" sibTransId="{AF02C9EB-668B-45B8-A32A-DE4EF2621D6B}"/>
    <dgm:cxn modelId="{91158ED6-AA79-4E1D-B67C-370AA26C6D80}" type="presOf" srcId="{E61C29B8-6F2C-4651-8F77-52A0EF7BAB03}" destId="{86A8E10D-AAB0-4EE3-82AD-D1613BB81C89}" srcOrd="0" destOrd="0" presId="urn:microsoft.com/office/officeart/2016/7/layout/LinearBlockProcessNumbered"/>
    <dgm:cxn modelId="{8E4263E4-33AF-4712-8B36-B793072C7EAE}" type="presOf" srcId="{007D754A-E65D-4AC5-B56D-1FDF9CCCAE45}" destId="{0E78F80B-5FBF-48A4-A08B-D75BEA697F0D}" srcOrd="0" destOrd="0" presId="urn:microsoft.com/office/officeart/2016/7/layout/LinearBlockProcessNumbered"/>
    <dgm:cxn modelId="{AC38F9E6-1005-4A3F-9453-2D310907B1F9}" type="presOf" srcId="{28DCA992-3619-49F2-B786-0FBCDE24EE5B}" destId="{6E5F4D88-664C-48AB-A2D8-C015380BD878}" srcOrd="0" destOrd="0" presId="urn:microsoft.com/office/officeart/2016/7/layout/LinearBlockProcessNumbered"/>
    <dgm:cxn modelId="{16DC0BE7-1150-4269-9395-B2512A4E33CB}" type="presOf" srcId="{AF02C9EB-668B-45B8-A32A-DE4EF2621D6B}" destId="{930FF296-4D92-4C35-9E08-8068AD374E56}" srcOrd="0" destOrd="0" presId="urn:microsoft.com/office/officeart/2016/7/layout/LinearBlockProcessNumbered"/>
    <dgm:cxn modelId="{BF1200ED-EE1D-41F1-982D-746C521220DB}" type="presOf" srcId="{BB5FADD1-8B44-4C3D-8007-187FC76D3CA4}" destId="{A3F7C47E-200E-4A58-9280-907BD8004787}" srcOrd="0" destOrd="0" presId="urn:microsoft.com/office/officeart/2016/7/layout/LinearBlockProcessNumbered"/>
    <dgm:cxn modelId="{18FF03BC-478C-4559-BD88-1C0124AFAC71}" type="presParOf" srcId="{86A8E10D-AAB0-4EE3-82AD-D1613BB81C89}" destId="{72576ED1-24F2-4156-AE7B-864B09D8327C}" srcOrd="0" destOrd="0" presId="urn:microsoft.com/office/officeart/2016/7/layout/LinearBlockProcessNumbered"/>
    <dgm:cxn modelId="{2C064E7A-0C58-409C-A109-1CEB05D58766}" type="presParOf" srcId="{72576ED1-24F2-4156-AE7B-864B09D8327C}" destId="{7A016E00-D2BD-4302-B4E3-614C46DBDC2D}" srcOrd="0" destOrd="0" presId="urn:microsoft.com/office/officeart/2016/7/layout/LinearBlockProcessNumbered"/>
    <dgm:cxn modelId="{FCB78FD0-AF61-49F9-B91E-4BD63795CDDA}" type="presParOf" srcId="{72576ED1-24F2-4156-AE7B-864B09D8327C}" destId="{930FF296-4D92-4C35-9E08-8068AD374E56}" srcOrd="1" destOrd="0" presId="urn:microsoft.com/office/officeart/2016/7/layout/LinearBlockProcessNumbered"/>
    <dgm:cxn modelId="{2F0A28E3-07D9-4CED-8D58-6CD234070D8C}" type="presParOf" srcId="{72576ED1-24F2-4156-AE7B-864B09D8327C}" destId="{FE2EF4BE-9A19-4ECC-9B65-18AD24F719FB}" srcOrd="2" destOrd="0" presId="urn:microsoft.com/office/officeart/2016/7/layout/LinearBlockProcessNumbered"/>
    <dgm:cxn modelId="{C3E63B97-E0C3-4C9B-B151-41EFBC3568E8}" type="presParOf" srcId="{86A8E10D-AAB0-4EE3-82AD-D1613BB81C89}" destId="{11226440-1654-4CDF-930A-E5F9CE998F23}" srcOrd="1" destOrd="0" presId="urn:microsoft.com/office/officeart/2016/7/layout/LinearBlockProcessNumbered"/>
    <dgm:cxn modelId="{EF6437DD-D873-4216-A583-0F04913FED19}" type="presParOf" srcId="{86A8E10D-AAB0-4EE3-82AD-D1613BB81C89}" destId="{9449D75E-73F7-4175-A683-B3D506D2BA28}" srcOrd="2" destOrd="0" presId="urn:microsoft.com/office/officeart/2016/7/layout/LinearBlockProcessNumbered"/>
    <dgm:cxn modelId="{3E559199-B93B-4E9F-A4DA-A4332B8F484F}" type="presParOf" srcId="{9449D75E-73F7-4175-A683-B3D506D2BA28}" destId="{0E78F80B-5FBF-48A4-A08B-D75BEA697F0D}" srcOrd="0" destOrd="0" presId="urn:microsoft.com/office/officeart/2016/7/layout/LinearBlockProcessNumbered"/>
    <dgm:cxn modelId="{13378202-76C2-4734-BBE8-438124F8B143}" type="presParOf" srcId="{9449D75E-73F7-4175-A683-B3D506D2BA28}" destId="{7FBF890A-5BF2-4CCF-8CBA-8767975D5B61}" srcOrd="1" destOrd="0" presId="urn:microsoft.com/office/officeart/2016/7/layout/LinearBlockProcessNumbered"/>
    <dgm:cxn modelId="{C8F8A914-16A8-4D0D-AFAB-056B903E5528}" type="presParOf" srcId="{9449D75E-73F7-4175-A683-B3D506D2BA28}" destId="{2038159E-6F57-4C19-BAD5-D0DEB6924F21}" srcOrd="2" destOrd="0" presId="urn:microsoft.com/office/officeart/2016/7/layout/LinearBlockProcessNumbered"/>
    <dgm:cxn modelId="{9A0E39C6-D791-48A2-BCD2-252B40D85AEB}" type="presParOf" srcId="{86A8E10D-AAB0-4EE3-82AD-D1613BB81C89}" destId="{2D740661-E9B9-46A9-A0EA-D7CF92161E90}" srcOrd="3" destOrd="0" presId="urn:microsoft.com/office/officeart/2016/7/layout/LinearBlockProcessNumbered"/>
    <dgm:cxn modelId="{D89844A4-305C-4AAA-A054-C08883A0BF97}" type="presParOf" srcId="{86A8E10D-AAB0-4EE3-82AD-D1613BB81C89}" destId="{33C26D99-C427-4027-9678-E996616DF55D}" srcOrd="4" destOrd="0" presId="urn:microsoft.com/office/officeart/2016/7/layout/LinearBlockProcessNumbered"/>
    <dgm:cxn modelId="{524622B6-E675-497A-8BC1-F4C53BFC69FA}" type="presParOf" srcId="{33C26D99-C427-4027-9678-E996616DF55D}" destId="{A3F7C47E-200E-4A58-9280-907BD8004787}" srcOrd="0" destOrd="0" presId="urn:microsoft.com/office/officeart/2016/7/layout/LinearBlockProcessNumbered"/>
    <dgm:cxn modelId="{D3351B7E-A749-479A-81DD-5655A88230EE}" type="presParOf" srcId="{33C26D99-C427-4027-9678-E996616DF55D}" destId="{6E5F4D88-664C-48AB-A2D8-C015380BD878}" srcOrd="1" destOrd="0" presId="urn:microsoft.com/office/officeart/2016/7/layout/LinearBlockProcessNumbered"/>
    <dgm:cxn modelId="{5805D987-D44D-47F2-A4F7-F0FAD7102FBF}" type="presParOf" srcId="{33C26D99-C427-4027-9678-E996616DF55D}" destId="{7380D1E6-E2E6-4965-8146-62F6B79451F2}" srcOrd="2" destOrd="0" presId="urn:microsoft.com/office/officeart/2016/7/layout/LinearBlockProcessNumbered"/>
    <dgm:cxn modelId="{C9383BD2-A1AE-4BEC-957E-F48693B4E508}" type="presParOf" srcId="{86A8E10D-AAB0-4EE3-82AD-D1613BB81C89}" destId="{D88EE9C4-170B-4E34-81F3-4CDC5BE43E22}" srcOrd="5" destOrd="0" presId="urn:microsoft.com/office/officeart/2016/7/layout/LinearBlockProcessNumbered"/>
    <dgm:cxn modelId="{13484D36-F04D-4287-8CFA-1F5C2EE26245}" type="presParOf" srcId="{86A8E10D-AAB0-4EE3-82AD-D1613BB81C89}" destId="{2BDC89FB-4208-4860-8E6F-0D8C06C1CC3E}" srcOrd="6" destOrd="0" presId="urn:microsoft.com/office/officeart/2016/7/layout/LinearBlockProcessNumbered"/>
    <dgm:cxn modelId="{1420404A-E4D1-4465-9526-C059B16EB212}" type="presParOf" srcId="{2BDC89FB-4208-4860-8E6F-0D8C06C1CC3E}" destId="{26DFE093-EF66-42D2-9466-8DE33B6886E2}" srcOrd="0" destOrd="0" presId="urn:microsoft.com/office/officeart/2016/7/layout/LinearBlockProcessNumbered"/>
    <dgm:cxn modelId="{6F677F1D-1745-4250-88FD-C1EF38E938D9}" type="presParOf" srcId="{2BDC89FB-4208-4860-8E6F-0D8C06C1CC3E}" destId="{29BA71EA-CB49-496C-AD34-F8F6DFB6FEDA}" srcOrd="1" destOrd="0" presId="urn:microsoft.com/office/officeart/2016/7/layout/LinearBlockProcessNumbered"/>
    <dgm:cxn modelId="{7F13B848-09F5-4098-889C-7EB1C8FF1FA6}" type="presParOf" srcId="{2BDC89FB-4208-4860-8E6F-0D8C06C1CC3E}" destId="{57AE8BE9-8F84-4917-9A86-E63E4A6F6B71}"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016E00-D2BD-4302-B4E3-614C46DBDC2D}">
      <dsp:nvSpPr>
        <dsp:cNvPr id="0" name=""/>
        <dsp:cNvSpPr/>
      </dsp:nvSpPr>
      <dsp:spPr>
        <a:xfrm>
          <a:off x="209" y="535380"/>
          <a:ext cx="2524924" cy="302990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9406" tIns="0" rIns="249406" bIns="330200" numCol="1" spcCol="1270" anchor="t" anchorCtr="0">
          <a:noAutofit/>
        </a:bodyPr>
        <a:lstStyle/>
        <a:p>
          <a:pPr marL="0" lvl="0" indent="0" algn="l" defTabSz="977900">
            <a:lnSpc>
              <a:spcPct val="90000"/>
            </a:lnSpc>
            <a:spcBef>
              <a:spcPct val="0"/>
            </a:spcBef>
            <a:spcAft>
              <a:spcPct val="35000"/>
            </a:spcAft>
            <a:buNone/>
          </a:pPr>
          <a:r>
            <a:rPr lang="en-MY" sz="2200" kern="1200"/>
            <a:t>Entrance test relevant ?</a:t>
          </a:r>
          <a:endParaRPr lang="en-US" sz="2200" kern="1200"/>
        </a:p>
      </dsp:txBody>
      <dsp:txXfrm>
        <a:off x="209" y="1747344"/>
        <a:ext cx="2524924" cy="1817945"/>
      </dsp:txXfrm>
    </dsp:sp>
    <dsp:sp modelId="{930FF296-4D92-4C35-9E08-8068AD374E56}">
      <dsp:nvSpPr>
        <dsp:cNvPr id="0" name=""/>
        <dsp:cNvSpPr/>
      </dsp:nvSpPr>
      <dsp:spPr>
        <a:xfrm>
          <a:off x="209" y="535380"/>
          <a:ext cx="2524924" cy="12119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9406" tIns="165100" rIns="249406"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209" y="535380"/>
        <a:ext cx="2524924" cy="1211963"/>
      </dsp:txXfrm>
    </dsp:sp>
    <dsp:sp modelId="{0E78F80B-5FBF-48A4-A08B-D75BEA697F0D}">
      <dsp:nvSpPr>
        <dsp:cNvPr id="0" name=""/>
        <dsp:cNvSpPr/>
      </dsp:nvSpPr>
      <dsp:spPr>
        <a:xfrm>
          <a:off x="2727128" y="535380"/>
          <a:ext cx="2524924" cy="302990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9406" tIns="0" rIns="249406" bIns="330200" numCol="1" spcCol="1270" anchor="t" anchorCtr="0">
          <a:noAutofit/>
        </a:bodyPr>
        <a:lstStyle/>
        <a:p>
          <a:pPr marL="0" lvl="0" indent="0" algn="l" defTabSz="977900">
            <a:lnSpc>
              <a:spcPct val="90000"/>
            </a:lnSpc>
            <a:spcBef>
              <a:spcPct val="0"/>
            </a:spcBef>
            <a:spcAft>
              <a:spcPct val="35000"/>
            </a:spcAft>
            <a:buNone/>
          </a:pPr>
          <a:r>
            <a:rPr lang="en-MY" sz="2200" kern="1200"/>
            <a:t>Which test has highest participation and the reverse stats ?</a:t>
          </a:r>
          <a:endParaRPr lang="en-US" sz="2200" kern="1200"/>
        </a:p>
      </dsp:txBody>
      <dsp:txXfrm>
        <a:off x="2727128" y="1747344"/>
        <a:ext cx="2524924" cy="1817945"/>
      </dsp:txXfrm>
    </dsp:sp>
    <dsp:sp modelId="{7FBF890A-5BF2-4CCF-8CBA-8767975D5B61}">
      <dsp:nvSpPr>
        <dsp:cNvPr id="0" name=""/>
        <dsp:cNvSpPr/>
      </dsp:nvSpPr>
      <dsp:spPr>
        <a:xfrm>
          <a:off x="2727128" y="535380"/>
          <a:ext cx="2524924" cy="12119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9406" tIns="165100" rIns="249406"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2727128" y="535380"/>
        <a:ext cx="2524924" cy="1211963"/>
      </dsp:txXfrm>
    </dsp:sp>
    <dsp:sp modelId="{A3F7C47E-200E-4A58-9280-907BD8004787}">
      <dsp:nvSpPr>
        <dsp:cNvPr id="0" name=""/>
        <dsp:cNvSpPr/>
      </dsp:nvSpPr>
      <dsp:spPr>
        <a:xfrm>
          <a:off x="5454046" y="535380"/>
          <a:ext cx="2524924" cy="302990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9406" tIns="0" rIns="249406" bIns="330200" numCol="1" spcCol="1270" anchor="t" anchorCtr="0">
          <a:noAutofit/>
        </a:bodyPr>
        <a:lstStyle/>
        <a:p>
          <a:pPr marL="0" lvl="0" indent="0" algn="l" defTabSz="977900">
            <a:lnSpc>
              <a:spcPct val="90000"/>
            </a:lnSpc>
            <a:spcBef>
              <a:spcPct val="0"/>
            </a:spcBef>
            <a:spcAft>
              <a:spcPct val="35000"/>
            </a:spcAft>
            <a:buNone/>
          </a:pPr>
          <a:r>
            <a:rPr lang="en-MY" sz="2200" kern="1200"/>
            <a:t>Which school contained high scores mark student &amp; which is most lenient ?</a:t>
          </a:r>
          <a:endParaRPr lang="en-US" sz="2200" kern="1200"/>
        </a:p>
      </dsp:txBody>
      <dsp:txXfrm>
        <a:off x="5454046" y="1747344"/>
        <a:ext cx="2524924" cy="1817945"/>
      </dsp:txXfrm>
    </dsp:sp>
    <dsp:sp modelId="{6E5F4D88-664C-48AB-A2D8-C015380BD878}">
      <dsp:nvSpPr>
        <dsp:cNvPr id="0" name=""/>
        <dsp:cNvSpPr/>
      </dsp:nvSpPr>
      <dsp:spPr>
        <a:xfrm>
          <a:off x="5454046" y="535380"/>
          <a:ext cx="2524924" cy="12119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9406" tIns="165100" rIns="249406"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5454046" y="535380"/>
        <a:ext cx="2524924" cy="1211963"/>
      </dsp:txXfrm>
    </dsp:sp>
    <dsp:sp modelId="{26DFE093-EF66-42D2-9466-8DE33B6886E2}">
      <dsp:nvSpPr>
        <dsp:cNvPr id="0" name=""/>
        <dsp:cNvSpPr/>
      </dsp:nvSpPr>
      <dsp:spPr>
        <a:xfrm>
          <a:off x="8180965" y="535380"/>
          <a:ext cx="2524924" cy="302990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9406" tIns="0" rIns="249406" bIns="330200" numCol="1" spcCol="1270" anchor="t" anchorCtr="0">
          <a:noAutofit/>
        </a:bodyPr>
        <a:lstStyle/>
        <a:p>
          <a:pPr marL="0" lvl="0" indent="0" algn="l" defTabSz="977900">
            <a:lnSpc>
              <a:spcPct val="90000"/>
            </a:lnSpc>
            <a:spcBef>
              <a:spcPct val="0"/>
            </a:spcBef>
            <a:spcAft>
              <a:spcPct val="35000"/>
            </a:spcAft>
            <a:buNone/>
          </a:pPr>
          <a:r>
            <a:rPr lang="en-MY" sz="2200" kern="1200"/>
            <a:t>Which state pass with flying colour &amp; which state does not ?</a:t>
          </a:r>
          <a:endParaRPr lang="en-US" sz="2200" kern="1200"/>
        </a:p>
      </dsp:txBody>
      <dsp:txXfrm>
        <a:off x="8180965" y="1747344"/>
        <a:ext cx="2524924" cy="1817945"/>
      </dsp:txXfrm>
    </dsp:sp>
    <dsp:sp modelId="{29BA71EA-CB49-496C-AD34-F8F6DFB6FEDA}">
      <dsp:nvSpPr>
        <dsp:cNvPr id="0" name=""/>
        <dsp:cNvSpPr/>
      </dsp:nvSpPr>
      <dsp:spPr>
        <a:xfrm>
          <a:off x="8180965" y="535380"/>
          <a:ext cx="2524924" cy="12119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9406" tIns="165100" rIns="249406" bIns="165100" numCol="1" spcCol="1270" anchor="ctr" anchorCtr="0">
          <a:noAutofit/>
        </a:bodyPr>
        <a:lstStyle/>
        <a:p>
          <a:pPr marL="0" lvl="0" indent="0" algn="l" defTabSz="2933700">
            <a:lnSpc>
              <a:spcPct val="90000"/>
            </a:lnSpc>
            <a:spcBef>
              <a:spcPct val="0"/>
            </a:spcBef>
            <a:spcAft>
              <a:spcPct val="35000"/>
            </a:spcAft>
            <a:buNone/>
          </a:pPr>
          <a:r>
            <a:rPr lang="en-US" sz="6600" kern="1200"/>
            <a:t>04</a:t>
          </a:r>
        </a:p>
      </dsp:txBody>
      <dsp:txXfrm>
        <a:off x="8180965" y="535380"/>
        <a:ext cx="2524924" cy="1211963"/>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6/7/24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130190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6/7/24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870864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6/7/24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287628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6/7/24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662943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6/7/24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590555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6/7/24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333261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6/7/24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771182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6/7/24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566000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6/7/24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769555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6/7/24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337692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6/7/24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529042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6/7/24</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980918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ducationdata.org/average-cost-of-college-by-state#:~:text=Massachusetts%20has%20the%20highest%20average,%2411%2C686%20per%20year%20on%20average" TargetMode="External"/><Relationship Id="rId2" Type="http://schemas.openxmlformats.org/officeDocument/2006/relationships/hyperlink" Target="https://www.mastersportal.com/ranking-country/82/united-states.html" TargetMode="External"/><Relationship Id="rId1" Type="http://schemas.openxmlformats.org/officeDocument/2006/relationships/slideLayout" Target="../slideLayouts/slideLayout2.xml"/><Relationship Id="rId4" Type="http://schemas.openxmlformats.org/officeDocument/2006/relationships/hyperlink" Target="https://meric.mo.gov/data/cost-living-data-serie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Video 5">
            <a:extLst>
              <a:ext uri="{FF2B5EF4-FFF2-40B4-BE49-F238E27FC236}">
                <a16:creationId xmlns:a16="http://schemas.microsoft.com/office/drawing/2014/main" id="{09EAE17F-B716-7978-CC03-4547B896FB2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12349FF-7742-42ED-ADF3-238B5DDD1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37318"/>
            <a:ext cx="12188952" cy="2620682"/>
          </a:xfrm>
          <a:prstGeom prst="rect">
            <a:avLst/>
          </a:prstGeom>
          <a:gradFill>
            <a:gsLst>
              <a:gs pos="42000">
                <a:srgbClr val="000000">
                  <a:alpha val="14000"/>
                </a:srgbClr>
              </a:gs>
              <a:gs pos="0">
                <a:srgbClr val="000000">
                  <a:alpha val="0"/>
                </a:srgbClr>
              </a:gs>
              <a:gs pos="100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9553C00-F4A3-4C5E-8C22-BECFA2A7980B}"/>
              </a:ext>
            </a:extLst>
          </p:cNvPr>
          <p:cNvSpPr txBox="1"/>
          <p:nvPr/>
        </p:nvSpPr>
        <p:spPr>
          <a:xfrm>
            <a:off x="-7662" y="4463973"/>
            <a:ext cx="8448674" cy="2167371"/>
          </a:xfrm>
          <a:prstGeom prst="rect">
            <a:avLst/>
          </a:prstGeom>
        </p:spPr>
        <p:txBody>
          <a:bodyPr vert="horz" lIns="91440" tIns="45720" rIns="91440" bIns="45720" rtlCol="0" anchor="b">
            <a:normAutofit fontScale="85000" lnSpcReduction="20000"/>
          </a:bodyPr>
          <a:lstStyle/>
          <a:p>
            <a:pPr>
              <a:spcBef>
                <a:spcPct val="0"/>
              </a:spcBef>
              <a:spcAft>
                <a:spcPts val="600"/>
              </a:spcAft>
            </a:pPr>
            <a:r>
              <a:rPr lang="en-US" sz="6600" cap="all" spc="30" dirty="0">
                <a:solidFill>
                  <a:srgbClr val="FFFFFF"/>
                </a:solidFill>
                <a:latin typeface="+mj-lt"/>
                <a:ea typeface="+mj-ea"/>
                <a:cs typeface="+mj-cs"/>
              </a:rPr>
              <a:t>Survey of SAT &amp; ACT entrance test in united states</a:t>
            </a:r>
          </a:p>
        </p:txBody>
      </p:sp>
      <p:sp>
        <p:nvSpPr>
          <p:cNvPr id="10" name="TextBox 9">
            <a:extLst>
              <a:ext uri="{FF2B5EF4-FFF2-40B4-BE49-F238E27FC236}">
                <a16:creationId xmlns:a16="http://schemas.microsoft.com/office/drawing/2014/main" id="{3AACDCA5-F983-6EAC-A26F-437963DA3EF8}"/>
              </a:ext>
            </a:extLst>
          </p:cNvPr>
          <p:cNvSpPr txBox="1"/>
          <p:nvPr/>
        </p:nvSpPr>
        <p:spPr>
          <a:xfrm>
            <a:off x="8947553" y="5009473"/>
            <a:ext cx="5126354" cy="770964"/>
          </a:xfrm>
          <a:prstGeom prst="rect">
            <a:avLst/>
          </a:prstGeom>
        </p:spPr>
        <p:txBody>
          <a:bodyPr vert="horz" lIns="91440" tIns="45720" rIns="91440" bIns="45720" rtlCol="0" anchor="b">
            <a:normAutofit/>
          </a:bodyPr>
          <a:lstStyle/>
          <a:p>
            <a:pPr>
              <a:spcBef>
                <a:spcPct val="0"/>
              </a:spcBef>
              <a:spcAft>
                <a:spcPts val="600"/>
              </a:spcAft>
            </a:pPr>
            <a:r>
              <a:rPr lang="en-US" sz="4000" cap="all" spc="30" dirty="0">
                <a:solidFill>
                  <a:srgbClr val="FFFFFF"/>
                </a:solidFill>
                <a:latin typeface="+mj-lt"/>
                <a:ea typeface="+mj-ea"/>
                <a:cs typeface="+mj-cs"/>
              </a:rPr>
              <a:t>BY </a:t>
            </a:r>
            <a:r>
              <a:rPr lang="en-US" sz="4000" cap="all" spc="30" dirty="0" err="1">
                <a:solidFill>
                  <a:srgbClr val="FFFFFF"/>
                </a:solidFill>
                <a:latin typeface="+mj-lt"/>
                <a:ea typeface="+mj-ea"/>
                <a:cs typeface="+mj-cs"/>
              </a:rPr>
              <a:t>Faiz</a:t>
            </a:r>
            <a:r>
              <a:rPr lang="en-US" sz="4000" cap="all" spc="30" dirty="0">
                <a:solidFill>
                  <a:srgbClr val="FFFFFF"/>
                </a:solidFill>
                <a:latin typeface="+mj-lt"/>
                <a:ea typeface="+mj-ea"/>
                <a:cs typeface="+mj-cs"/>
              </a:rPr>
              <a:t> </a:t>
            </a:r>
            <a:r>
              <a:rPr lang="en-US" sz="4000" cap="all" spc="30" dirty="0" err="1">
                <a:solidFill>
                  <a:srgbClr val="FFFFFF"/>
                </a:solidFill>
                <a:latin typeface="+mj-lt"/>
                <a:ea typeface="+mj-ea"/>
                <a:cs typeface="+mj-cs"/>
              </a:rPr>
              <a:t>puad</a:t>
            </a:r>
            <a:endParaRPr lang="en-US" sz="4000" cap="all" spc="30" dirty="0">
              <a:solidFill>
                <a:srgbClr val="FFFFFF"/>
              </a:solidFill>
              <a:latin typeface="+mj-lt"/>
              <a:ea typeface="+mj-ea"/>
              <a:cs typeface="+mj-cs"/>
            </a:endParaRPr>
          </a:p>
        </p:txBody>
      </p:sp>
    </p:spTree>
    <p:extLst>
      <p:ext uri="{BB962C8B-B14F-4D97-AF65-F5344CB8AC3E}">
        <p14:creationId xmlns:p14="http://schemas.microsoft.com/office/powerpoint/2010/main" val="101345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978C6-D95B-E6C0-DFDE-8C0DBDD6E8C4}"/>
              </a:ext>
            </a:extLst>
          </p:cNvPr>
          <p:cNvSpPr>
            <a:spLocks noGrp="1"/>
          </p:cNvSpPr>
          <p:nvPr>
            <p:ph type="title"/>
          </p:nvPr>
        </p:nvSpPr>
        <p:spPr/>
        <p:txBody>
          <a:bodyPr/>
          <a:lstStyle/>
          <a:p>
            <a:r>
              <a:rPr lang="en-MY" dirty="0"/>
              <a:t>SAT data </a:t>
            </a:r>
            <a:br>
              <a:rPr lang="en-MY" dirty="0"/>
            </a:br>
            <a:r>
              <a:rPr lang="en-MY" dirty="0"/>
              <a:t>	year 2017 					 year 2019</a:t>
            </a:r>
          </a:p>
        </p:txBody>
      </p:sp>
      <p:pic>
        <p:nvPicPr>
          <p:cNvPr id="3" name="Picture 2">
            <a:extLst>
              <a:ext uri="{FF2B5EF4-FFF2-40B4-BE49-F238E27FC236}">
                <a16:creationId xmlns:a16="http://schemas.microsoft.com/office/drawing/2014/main" id="{2E81BEAA-DB63-550B-F0B2-46C6FAADD33A}"/>
              </a:ext>
            </a:extLst>
          </p:cNvPr>
          <p:cNvPicPr>
            <a:picLocks noChangeAspect="1"/>
          </p:cNvPicPr>
          <p:nvPr/>
        </p:nvPicPr>
        <p:blipFill>
          <a:blip r:embed="rId2"/>
          <a:stretch>
            <a:fillRect/>
          </a:stretch>
        </p:blipFill>
        <p:spPr>
          <a:xfrm>
            <a:off x="700635" y="2140585"/>
            <a:ext cx="5086350" cy="4019550"/>
          </a:xfrm>
          <a:prstGeom prst="rect">
            <a:avLst/>
          </a:prstGeom>
        </p:spPr>
      </p:pic>
      <p:pic>
        <p:nvPicPr>
          <p:cNvPr id="4" name="Picture 3">
            <a:extLst>
              <a:ext uri="{FF2B5EF4-FFF2-40B4-BE49-F238E27FC236}">
                <a16:creationId xmlns:a16="http://schemas.microsoft.com/office/drawing/2014/main" id="{8E4329EF-E4C4-129B-724B-F83E2C8E5988}"/>
              </a:ext>
            </a:extLst>
          </p:cNvPr>
          <p:cNvPicPr>
            <a:picLocks noChangeAspect="1"/>
          </p:cNvPicPr>
          <p:nvPr/>
        </p:nvPicPr>
        <p:blipFill>
          <a:blip r:embed="rId3"/>
          <a:stretch>
            <a:fillRect/>
          </a:stretch>
        </p:blipFill>
        <p:spPr>
          <a:xfrm>
            <a:off x="7593330" y="2140585"/>
            <a:ext cx="3467100" cy="2505075"/>
          </a:xfrm>
          <a:prstGeom prst="rect">
            <a:avLst/>
          </a:prstGeom>
        </p:spPr>
      </p:pic>
    </p:spTree>
    <p:extLst>
      <p:ext uri="{BB962C8B-B14F-4D97-AF65-F5344CB8AC3E}">
        <p14:creationId xmlns:p14="http://schemas.microsoft.com/office/powerpoint/2010/main" val="2402939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978C6-D95B-E6C0-DFDE-8C0DBDD6E8C4}"/>
              </a:ext>
            </a:extLst>
          </p:cNvPr>
          <p:cNvSpPr>
            <a:spLocks noGrp="1"/>
          </p:cNvSpPr>
          <p:nvPr>
            <p:ph type="title"/>
          </p:nvPr>
        </p:nvSpPr>
        <p:spPr/>
        <p:txBody>
          <a:bodyPr/>
          <a:lstStyle/>
          <a:p>
            <a:r>
              <a:rPr lang="en-MY" dirty="0"/>
              <a:t>SAT data </a:t>
            </a:r>
            <a:br>
              <a:rPr lang="en-MY" dirty="0"/>
            </a:br>
            <a:r>
              <a:rPr lang="en-MY" dirty="0"/>
              <a:t>				 year 2019</a:t>
            </a:r>
          </a:p>
        </p:txBody>
      </p:sp>
      <p:pic>
        <p:nvPicPr>
          <p:cNvPr id="5" name="Picture 4">
            <a:extLst>
              <a:ext uri="{FF2B5EF4-FFF2-40B4-BE49-F238E27FC236}">
                <a16:creationId xmlns:a16="http://schemas.microsoft.com/office/drawing/2014/main" id="{3F31B63A-C6A9-A5CB-3E11-7CE27E1F8158}"/>
              </a:ext>
            </a:extLst>
          </p:cNvPr>
          <p:cNvPicPr>
            <a:picLocks noChangeAspect="1"/>
          </p:cNvPicPr>
          <p:nvPr/>
        </p:nvPicPr>
        <p:blipFill>
          <a:blip r:embed="rId2"/>
          <a:stretch>
            <a:fillRect/>
          </a:stretch>
        </p:blipFill>
        <p:spPr>
          <a:xfrm>
            <a:off x="3581832" y="2369566"/>
            <a:ext cx="4302774" cy="3005455"/>
          </a:xfrm>
          <a:prstGeom prst="rect">
            <a:avLst/>
          </a:prstGeom>
        </p:spPr>
      </p:pic>
    </p:spTree>
    <p:extLst>
      <p:ext uri="{BB962C8B-B14F-4D97-AF65-F5344CB8AC3E}">
        <p14:creationId xmlns:p14="http://schemas.microsoft.com/office/powerpoint/2010/main" val="2016003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C26DBC7-637A-0D72-41ED-49C533FA3CB4}"/>
              </a:ext>
            </a:extLst>
          </p:cNvPr>
          <p:cNvSpPr>
            <a:spLocks noGrp="1"/>
          </p:cNvSpPr>
          <p:nvPr>
            <p:ph type="title"/>
          </p:nvPr>
        </p:nvSpPr>
        <p:spPr>
          <a:xfrm>
            <a:off x="700635" y="922096"/>
            <a:ext cx="10691265" cy="1371030"/>
          </a:xfrm>
        </p:spPr>
        <p:txBody>
          <a:bodyPr/>
          <a:lstStyle/>
          <a:p>
            <a:r>
              <a:rPr lang="en-MY" dirty="0"/>
              <a:t>SAT ACT STATS BY COLLEGE (2019 – 2017)</a:t>
            </a:r>
          </a:p>
        </p:txBody>
      </p:sp>
      <p:sp>
        <p:nvSpPr>
          <p:cNvPr id="10" name="Content Placeholder 9">
            <a:extLst>
              <a:ext uri="{FF2B5EF4-FFF2-40B4-BE49-F238E27FC236}">
                <a16:creationId xmlns:a16="http://schemas.microsoft.com/office/drawing/2014/main" id="{8C387980-6A29-2A72-6C2E-1002B6385053}"/>
              </a:ext>
            </a:extLst>
          </p:cNvPr>
          <p:cNvSpPr>
            <a:spLocks noGrp="1"/>
          </p:cNvSpPr>
          <p:nvPr>
            <p:ph idx="1"/>
          </p:nvPr>
        </p:nvSpPr>
        <p:spPr>
          <a:xfrm>
            <a:off x="700636" y="2293126"/>
            <a:ext cx="2253512" cy="3636088"/>
          </a:xfrm>
        </p:spPr>
        <p:txBody>
          <a:bodyPr>
            <a:normAutofit/>
          </a:bodyPr>
          <a:lstStyle/>
          <a:p>
            <a:pPr marL="0" indent="0">
              <a:buNone/>
            </a:pPr>
            <a:r>
              <a:rPr lang="en-MY" sz="1600" dirty="0"/>
              <a:t>Applicants</a:t>
            </a:r>
          </a:p>
          <a:p>
            <a:r>
              <a:rPr lang="en-MY" sz="1600" dirty="0"/>
              <a:t>Contain 416 college</a:t>
            </a:r>
          </a:p>
          <a:p>
            <a:r>
              <a:rPr lang="en-MY" sz="1600" dirty="0"/>
              <a:t>Mean is 17482 </a:t>
            </a:r>
          </a:p>
          <a:p>
            <a:r>
              <a:rPr lang="en-MY" sz="1600" dirty="0"/>
              <a:t>Minimum is 211</a:t>
            </a:r>
          </a:p>
          <a:p>
            <a:r>
              <a:rPr lang="en-MY" sz="1600" dirty="0"/>
              <a:t>Max is 111322</a:t>
            </a:r>
          </a:p>
        </p:txBody>
      </p:sp>
      <p:sp>
        <p:nvSpPr>
          <p:cNvPr id="11" name="Content Placeholder 9">
            <a:extLst>
              <a:ext uri="{FF2B5EF4-FFF2-40B4-BE49-F238E27FC236}">
                <a16:creationId xmlns:a16="http://schemas.microsoft.com/office/drawing/2014/main" id="{EDF3EC4C-C9BD-5689-776F-142E49B95371}"/>
              </a:ext>
            </a:extLst>
          </p:cNvPr>
          <p:cNvSpPr txBox="1">
            <a:spLocks/>
          </p:cNvSpPr>
          <p:nvPr/>
        </p:nvSpPr>
        <p:spPr>
          <a:xfrm>
            <a:off x="3772406" y="2299816"/>
            <a:ext cx="2253512" cy="363608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MY" sz="1600" dirty="0"/>
              <a:t>Accept Rate</a:t>
            </a:r>
          </a:p>
          <a:p>
            <a:r>
              <a:rPr lang="en-MY" sz="1600" dirty="0"/>
              <a:t>Mean is 0.56</a:t>
            </a:r>
          </a:p>
          <a:p>
            <a:r>
              <a:rPr lang="en-MY" sz="1600" dirty="0"/>
              <a:t>Minimum is 0.04</a:t>
            </a:r>
          </a:p>
          <a:p>
            <a:r>
              <a:rPr lang="en-MY" sz="1600" dirty="0"/>
              <a:t>Max is 0.99</a:t>
            </a:r>
          </a:p>
        </p:txBody>
      </p:sp>
      <p:sp>
        <p:nvSpPr>
          <p:cNvPr id="5" name="Content Placeholder 9">
            <a:extLst>
              <a:ext uri="{FF2B5EF4-FFF2-40B4-BE49-F238E27FC236}">
                <a16:creationId xmlns:a16="http://schemas.microsoft.com/office/drawing/2014/main" id="{ED523C41-FF79-4914-0F9E-FACE4A3FAC87}"/>
              </a:ext>
            </a:extLst>
          </p:cNvPr>
          <p:cNvSpPr txBox="1">
            <a:spLocks/>
          </p:cNvSpPr>
          <p:nvPr/>
        </p:nvSpPr>
        <p:spPr>
          <a:xfrm>
            <a:off x="6320910" y="2299816"/>
            <a:ext cx="2253512" cy="363608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MY" sz="1600" dirty="0"/>
              <a:t>Total 25 percentile SAT - ACT</a:t>
            </a:r>
          </a:p>
          <a:p>
            <a:r>
              <a:rPr lang="en-MY" sz="1600" dirty="0"/>
              <a:t>Mean is 1166 - 24</a:t>
            </a:r>
          </a:p>
          <a:p>
            <a:r>
              <a:rPr lang="en-MY" sz="1600" dirty="0"/>
              <a:t>Minimum is 793 - 15</a:t>
            </a:r>
          </a:p>
          <a:p>
            <a:r>
              <a:rPr lang="en-MY" sz="1600" dirty="0"/>
              <a:t>Max is 1530 - 35</a:t>
            </a:r>
          </a:p>
        </p:txBody>
      </p:sp>
      <p:sp>
        <p:nvSpPr>
          <p:cNvPr id="6" name="Content Placeholder 9">
            <a:extLst>
              <a:ext uri="{FF2B5EF4-FFF2-40B4-BE49-F238E27FC236}">
                <a16:creationId xmlns:a16="http://schemas.microsoft.com/office/drawing/2014/main" id="{1A21D26A-D1BE-1FBC-76A1-E2CBE5847FFC}"/>
              </a:ext>
            </a:extLst>
          </p:cNvPr>
          <p:cNvSpPr txBox="1">
            <a:spLocks/>
          </p:cNvSpPr>
          <p:nvPr/>
        </p:nvSpPr>
        <p:spPr>
          <a:xfrm>
            <a:off x="9306517" y="2293126"/>
            <a:ext cx="2253512" cy="363608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MY" sz="1600" dirty="0"/>
              <a:t>Total 75 percentile SAT - ACT</a:t>
            </a:r>
          </a:p>
          <a:p>
            <a:r>
              <a:rPr lang="en-MY" sz="1600" dirty="0"/>
              <a:t>Mean is 1358 - 30</a:t>
            </a:r>
          </a:p>
          <a:p>
            <a:r>
              <a:rPr lang="en-MY" sz="1600" dirty="0"/>
              <a:t>Minimum is 1050 - 19</a:t>
            </a:r>
          </a:p>
          <a:p>
            <a:r>
              <a:rPr lang="en-MY" sz="1600" dirty="0"/>
              <a:t>Max is 1580 - 36</a:t>
            </a:r>
          </a:p>
        </p:txBody>
      </p:sp>
    </p:spTree>
    <p:extLst>
      <p:ext uri="{BB962C8B-B14F-4D97-AF65-F5344CB8AC3E}">
        <p14:creationId xmlns:p14="http://schemas.microsoft.com/office/powerpoint/2010/main" val="2227224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978C6-D95B-E6C0-DFDE-8C0DBDD6E8C4}"/>
              </a:ext>
            </a:extLst>
          </p:cNvPr>
          <p:cNvSpPr>
            <a:spLocks noGrp="1"/>
          </p:cNvSpPr>
          <p:nvPr>
            <p:ph type="title"/>
          </p:nvPr>
        </p:nvSpPr>
        <p:spPr/>
        <p:txBody>
          <a:bodyPr/>
          <a:lstStyle/>
          <a:p>
            <a:r>
              <a:rPr lang="en-MY" dirty="0"/>
              <a:t>SAT ACT STATS BY COLLEGE </a:t>
            </a:r>
            <a:br>
              <a:rPr lang="en-MY" dirty="0"/>
            </a:br>
            <a:r>
              <a:rPr lang="en-MY" dirty="0"/>
              <a:t>				</a:t>
            </a:r>
          </a:p>
        </p:txBody>
      </p:sp>
      <p:pic>
        <p:nvPicPr>
          <p:cNvPr id="3" name="Picture 2">
            <a:extLst>
              <a:ext uri="{FF2B5EF4-FFF2-40B4-BE49-F238E27FC236}">
                <a16:creationId xmlns:a16="http://schemas.microsoft.com/office/drawing/2014/main" id="{D4AFD801-F6C9-837B-F4F0-2672D8C94F1E}"/>
              </a:ext>
            </a:extLst>
          </p:cNvPr>
          <p:cNvPicPr>
            <a:picLocks noChangeAspect="1"/>
          </p:cNvPicPr>
          <p:nvPr/>
        </p:nvPicPr>
        <p:blipFill>
          <a:blip r:embed="rId2"/>
          <a:stretch>
            <a:fillRect/>
          </a:stretch>
        </p:blipFill>
        <p:spPr>
          <a:xfrm>
            <a:off x="3439186" y="1814436"/>
            <a:ext cx="5313628" cy="4121468"/>
          </a:xfrm>
          <a:prstGeom prst="rect">
            <a:avLst/>
          </a:prstGeom>
        </p:spPr>
      </p:pic>
    </p:spTree>
    <p:extLst>
      <p:ext uri="{BB962C8B-B14F-4D97-AF65-F5344CB8AC3E}">
        <p14:creationId xmlns:p14="http://schemas.microsoft.com/office/powerpoint/2010/main" val="2936155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978C6-D95B-E6C0-DFDE-8C0DBDD6E8C4}"/>
              </a:ext>
            </a:extLst>
          </p:cNvPr>
          <p:cNvSpPr>
            <a:spLocks noGrp="1"/>
          </p:cNvSpPr>
          <p:nvPr>
            <p:ph type="title"/>
          </p:nvPr>
        </p:nvSpPr>
        <p:spPr/>
        <p:txBody>
          <a:bodyPr>
            <a:normAutofit/>
          </a:bodyPr>
          <a:lstStyle/>
          <a:p>
            <a:r>
              <a:rPr lang="en-MY" dirty="0"/>
              <a:t>SAT ACT STATS BY COLLEGE </a:t>
            </a:r>
            <a:br>
              <a:rPr lang="en-MY" dirty="0"/>
            </a:br>
            <a:r>
              <a:rPr lang="en-MY" dirty="0"/>
              <a:t>				year 2021</a:t>
            </a:r>
          </a:p>
        </p:txBody>
      </p:sp>
      <p:pic>
        <p:nvPicPr>
          <p:cNvPr id="4" name="Picture 3">
            <a:extLst>
              <a:ext uri="{FF2B5EF4-FFF2-40B4-BE49-F238E27FC236}">
                <a16:creationId xmlns:a16="http://schemas.microsoft.com/office/drawing/2014/main" id="{836DB843-5BEA-D496-B241-1CCD76B5ABC4}"/>
              </a:ext>
            </a:extLst>
          </p:cNvPr>
          <p:cNvPicPr>
            <a:picLocks noChangeAspect="1"/>
          </p:cNvPicPr>
          <p:nvPr/>
        </p:nvPicPr>
        <p:blipFill>
          <a:blip r:embed="rId2"/>
          <a:stretch>
            <a:fillRect/>
          </a:stretch>
        </p:blipFill>
        <p:spPr>
          <a:xfrm>
            <a:off x="3314179" y="2349501"/>
            <a:ext cx="4425527" cy="3114675"/>
          </a:xfrm>
          <a:prstGeom prst="rect">
            <a:avLst/>
          </a:prstGeom>
        </p:spPr>
      </p:pic>
    </p:spTree>
    <p:extLst>
      <p:ext uri="{BB962C8B-B14F-4D97-AF65-F5344CB8AC3E}">
        <p14:creationId xmlns:p14="http://schemas.microsoft.com/office/powerpoint/2010/main" val="83879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978C6-D95B-E6C0-DFDE-8C0DBDD6E8C4}"/>
              </a:ext>
            </a:extLst>
          </p:cNvPr>
          <p:cNvSpPr>
            <a:spLocks noGrp="1"/>
          </p:cNvSpPr>
          <p:nvPr>
            <p:ph type="title"/>
          </p:nvPr>
        </p:nvSpPr>
        <p:spPr/>
        <p:txBody>
          <a:bodyPr/>
          <a:lstStyle/>
          <a:p>
            <a:r>
              <a:rPr lang="en-MY" dirty="0"/>
              <a:t>SAT ACT STATS BY COLLEGE </a:t>
            </a:r>
            <a:br>
              <a:rPr lang="en-MY" dirty="0"/>
            </a:br>
            <a:r>
              <a:rPr lang="en-MY" dirty="0"/>
              <a:t>				</a:t>
            </a:r>
          </a:p>
        </p:txBody>
      </p:sp>
      <p:pic>
        <p:nvPicPr>
          <p:cNvPr id="4" name="Picture 3">
            <a:extLst>
              <a:ext uri="{FF2B5EF4-FFF2-40B4-BE49-F238E27FC236}">
                <a16:creationId xmlns:a16="http://schemas.microsoft.com/office/drawing/2014/main" id="{D4F6A363-9772-12F5-D1E2-D2B14122DC7C}"/>
              </a:ext>
            </a:extLst>
          </p:cNvPr>
          <p:cNvPicPr>
            <a:picLocks noChangeAspect="1"/>
          </p:cNvPicPr>
          <p:nvPr/>
        </p:nvPicPr>
        <p:blipFill>
          <a:blip r:embed="rId2"/>
          <a:stretch>
            <a:fillRect/>
          </a:stretch>
        </p:blipFill>
        <p:spPr>
          <a:xfrm>
            <a:off x="3850957" y="1934024"/>
            <a:ext cx="4490085" cy="3233792"/>
          </a:xfrm>
          <a:prstGeom prst="rect">
            <a:avLst/>
          </a:prstGeom>
        </p:spPr>
      </p:pic>
    </p:spTree>
    <p:extLst>
      <p:ext uri="{BB962C8B-B14F-4D97-AF65-F5344CB8AC3E}">
        <p14:creationId xmlns:p14="http://schemas.microsoft.com/office/powerpoint/2010/main" val="2480839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A978C6-D95B-E6C0-DFDE-8C0DBDD6E8C4}"/>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a:t>SAT ACT STATS BY COLLEGE </a:t>
            </a:r>
            <a:br>
              <a:rPr lang="en-US"/>
            </a:br>
            <a:r>
              <a:rPr lang="en-US"/>
              <a:t>				</a:t>
            </a:r>
          </a:p>
        </p:txBody>
      </p:sp>
      <p:cxnSp>
        <p:nvCxnSpPr>
          <p:cNvPr id="14" name="Straight Connector 1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C63138F-DAF4-2C4E-9B0D-ADABF3C1AFEB}"/>
              </a:ext>
            </a:extLst>
          </p:cNvPr>
          <p:cNvPicPr>
            <a:picLocks noChangeAspect="1"/>
          </p:cNvPicPr>
          <p:nvPr/>
        </p:nvPicPr>
        <p:blipFill>
          <a:blip r:embed="rId2"/>
          <a:stretch>
            <a:fillRect/>
          </a:stretch>
        </p:blipFill>
        <p:spPr>
          <a:xfrm>
            <a:off x="7086600" y="182680"/>
            <a:ext cx="4705350" cy="6645878"/>
          </a:xfrm>
          <a:prstGeom prst="rect">
            <a:avLst/>
          </a:prstGeom>
        </p:spPr>
      </p:pic>
    </p:spTree>
    <p:extLst>
      <p:ext uri="{BB962C8B-B14F-4D97-AF65-F5344CB8AC3E}">
        <p14:creationId xmlns:p14="http://schemas.microsoft.com/office/powerpoint/2010/main" val="2049881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A978C6-D95B-E6C0-DFDE-8C0DBDD6E8C4}"/>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dirty="0"/>
              <a:t>ACT STATS BY COLLEGE </a:t>
            </a:r>
            <a:br>
              <a:rPr lang="en-US" dirty="0"/>
            </a:br>
            <a:r>
              <a:rPr lang="en-US" dirty="0"/>
              <a:t>				</a:t>
            </a:r>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Chart, bar chart&#10;&#10;Description automatically generated">
            <a:extLst>
              <a:ext uri="{FF2B5EF4-FFF2-40B4-BE49-F238E27FC236}">
                <a16:creationId xmlns:a16="http://schemas.microsoft.com/office/drawing/2014/main" id="{B7844C0E-70B7-9F52-74BA-A90F1EAFE682}"/>
              </a:ext>
            </a:extLst>
          </p:cNvPr>
          <p:cNvPicPr>
            <a:picLocks noChangeAspect="1"/>
          </p:cNvPicPr>
          <p:nvPr/>
        </p:nvPicPr>
        <p:blipFill rotWithShape="1">
          <a:blip r:embed="rId2">
            <a:extLst>
              <a:ext uri="{28A0092B-C50C-407E-A947-70E740481C1C}">
                <a14:useLocalDpi xmlns:a14="http://schemas.microsoft.com/office/drawing/2010/main" val="0"/>
              </a:ext>
            </a:extLst>
          </a:blip>
          <a:srcRect r="5845" b="5516"/>
          <a:stretch/>
        </p:blipFill>
        <p:spPr>
          <a:xfrm>
            <a:off x="4175760" y="32447"/>
            <a:ext cx="6650990" cy="6793106"/>
          </a:xfrm>
          <a:prstGeom prst="rect">
            <a:avLst/>
          </a:prstGeom>
        </p:spPr>
      </p:pic>
      <p:grpSp>
        <p:nvGrpSpPr>
          <p:cNvPr id="17" name="Group 16">
            <a:extLst>
              <a:ext uri="{FF2B5EF4-FFF2-40B4-BE49-F238E27FC236}">
                <a16:creationId xmlns:a16="http://schemas.microsoft.com/office/drawing/2014/main" id="{4F7F0E57-3B7E-EDDC-0A7E-5A7264816C66}"/>
              </a:ext>
            </a:extLst>
          </p:cNvPr>
          <p:cNvGrpSpPr/>
          <p:nvPr/>
        </p:nvGrpSpPr>
        <p:grpSpPr>
          <a:xfrm>
            <a:off x="220980" y="204580"/>
            <a:ext cx="4005672" cy="6011662"/>
            <a:chOff x="120650" y="0"/>
            <a:chExt cx="2466328" cy="4202677"/>
          </a:xfrm>
        </p:grpSpPr>
        <p:pic>
          <p:nvPicPr>
            <p:cNvPr id="18" name="Picture 17" descr="Table&#10;&#10;Description automatically generated">
              <a:extLst>
                <a:ext uri="{FF2B5EF4-FFF2-40B4-BE49-F238E27FC236}">
                  <a16:creationId xmlns:a16="http://schemas.microsoft.com/office/drawing/2014/main" id="{6FF040D9-8AB2-6D7B-7CD9-C093C0C03AA7}"/>
                </a:ext>
              </a:extLst>
            </p:cNvPr>
            <p:cNvPicPr>
              <a:picLocks noChangeAspect="1"/>
            </p:cNvPicPr>
            <p:nvPr/>
          </p:nvPicPr>
          <p:blipFill rotWithShape="1">
            <a:blip r:embed="rId3">
              <a:extLst>
                <a:ext uri="{28A0092B-C50C-407E-A947-70E740481C1C}">
                  <a14:useLocalDpi xmlns:a14="http://schemas.microsoft.com/office/drawing/2010/main" val="0"/>
                </a:ext>
              </a:extLst>
            </a:blip>
            <a:srcRect b="82222"/>
            <a:stretch/>
          </p:blipFill>
          <p:spPr>
            <a:xfrm>
              <a:off x="120650" y="0"/>
              <a:ext cx="2466328" cy="1219200"/>
            </a:xfrm>
            <a:prstGeom prst="rect">
              <a:avLst/>
            </a:prstGeom>
          </p:spPr>
        </p:pic>
        <p:pic>
          <p:nvPicPr>
            <p:cNvPr id="19" name="Picture 18" descr="Table&#10;&#10;Description automatically generated">
              <a:extLst>
                <a:ext uri="{FF2B5EF4-FFF2-40B4-BE49-F238E27FC236}">
                  <a16:creationId xmlns:a16="http://schemas.microsoft.com/office/drawing/2014/main" id="{76099784-0660-FACC-6400-B553778517C8}"/>
                </a:ext>
              </a:extLst>
            </p:cNvPr>
            <p:cNvPicPr>
              <a:picLocks noChangeAspect="1"/>
            </p:cNvPicPr>
            <p:nvPr/>
          </p:nvPicPr>
          <p:blipFill rotWithShape="1">
            <a:blip r:embed="rId3">
              <a:extLst>
                <a:ext uri="{28A0092B-C50C-407E-A947-70E740481C1C}">
                  <a14:useLocalDpi xmlns:a14="http://schemas.microsoft.com/office/drawing/2010/main" val="0"/>
                </a:ext>
              </a:extLst>
            </a:blip>
            <a:srcRect t="42914" b="13582"/>
            <a:stretch/>
          </p:blipFill>
          <p:spPr>
            <a:xfrm>
              <a:off x="120650" y="1219200"/>
              <a:ext cx="2466328" cy="2983477"/>
            </a:xfrm>
            <a:prstGeom prst="rect">
              <a:avLst/>
            </a:prstGeom>
          </p:spPr>
        </p:pic>
      </p:grpSp>
    </p:spTree>
    <p:extLst>
      <p:ext uri="{BB962C8B-B14F-4D97-AF65-F5344CB8AC3E}">
        <p14:creationId xmlns:p14="http://schemas.microsoft.com/office/powerpoint/2010/main" val="1261930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A978C6-D95B-E6C0-DFDE-8C0DBDD6E8C4}"/>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dirty="0"/>
              <a:t>SAT  STATS BY COLLEGE </a:t>
            </a:r>
            <a:br>
              <a:rPr lang="en-US" dirty="0"/>
            </a:br>
            <a:r>
              <a:rPr lang="en-US" dirty="0"/>
              <a:t>				</a:t>
            </a:r>
          </a:p>
        </p:txBody>
      </p:sp>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Chart, bar chart&#10;&#10;Description automatically generated">
            <a:extLst>
              <a:ext uri="{FF2B5EF4-FFF2-40B4-BE49-F238E27FC236}">
                <a16:creationId xmlns:a16="http://schemas.microsoft.com/office/drawing/2014/main" id="{8C2E048E-8229-5696-4E88-3544EAABFAB7}"/>
              </a:ext>
            </a:extLst>
          </p:cNvPr>
          <p:cNvPicPr>
            <a:picLocks noChangeAspect="1"/>
          </p:cNvPicPr>
          <p:nvPr/>
        </p:nvPicPr>
        <p:blipFill rotWithShape="1">
          <a:blip r:embed="rId2">
            <a:extLst>
              <a:ext uri="{28A0092B-C50C-407E-A947-70E740481C1C}">
                <a14:useLocalDpi xmlns:a14="http://schemas.microsoft.com/office/drawing/2010/main" val="0"/>
              </a:ext>
            </a:extLst>
          </a:blip>
          <a:srcRect r="6445" b="5334"/>
          <a:stretch/>
        </p:blipFill>
        <p:spPr>
          <a:xfrm>
            <a:off x="4226652" y="20774"/>
            <a:ext cx="6621907" cy="6816452"/>
          </a:xfrm>
          <a:prstGeom prst="rect">
            <a:avLst/>
          </a:prstGeom>
        </p:spPr>
      </p:pic>
      <p:grpSp>
        <p:nvGrpSpPr>
          <p:cNvPr id="13" name="Group 12">
            <a:extLst>
              <a:ext uri="{FF2B5EF4-FFF2-40B4-BE49-F238E27FC236}">
                <a16:creationId xmlns:a16="http://schemas.microsoft.com/office/drawing/2014/main" id="{DEF8C19C-EA23-FD74-C6D3-DF4FF29E1981}"/>
              </a:ext>
            </a:extLst>
          </p:cNvPr>
          <p:cNvGrpSpPr/>
          <p:nvPr/>
        </p:nvGrpSpPr>
        <p:grpSpPr>
          <a:xfrm>
            <a:off x="220980" y="204580"/>
            <a:ext cx="4005672" cy="6011662"/>
            <a:chOff x="120650" y="0"/>
            <a:chExt cx="2466328" cy="4202677"/>
          </a:xfrm>
        </p:grpSpPr>
        <p:pic>
          <p:nvPicPr>
            <p:cNvPr id="15" name="Picture 14" descr="Table&#10;&#10;Description automatically generated">
              <a:extLst>
                <a:ext uri="{FF2B5EF4-FFF2-40B4-BE49-F238E27FC236}">
                  <a16:creationId xmlns:a16="http://schemas.microsoft.com/office/drawing/2014/main" id="{5E07A741-9C2A-3000-E2A4-70BBAE10A71E}"/>
                </a:ext>
              </a:extLst>
            </p:cNvPr>
            <p:cNvPicPr>
              <a:picLocks noChangeAspect="1"/>
            </p:cNvPicPr>
            <p:nvPr/>
          </p:nvPicPr>
          <p:blipFill rotWithShape="1">
            <a:blip r:embed="rId3">
              <a:extLst>
                <a:ext uri="{28A0092B-C50C-407E-A947-70E740481C1C}">
                  <a14:useLocalDpi xmlns:a14="http://schemas.microsoft.com/office/drawing/2010/main" val="0"/>
                </a:ext>
              </a:extLst>
            </a:blip>
            <a:srcRect b="82222"/>
            <a:stretch/>
          </p:blipFill>
          <p:spPr>
            <a:xfrm>
              <a:off x="120650" y="0"/>
              <a:ext cx="2466328" cy="1219200"/>
            </a:xfrm>
            <a:prstGeom prst="rect">
              <a:avLst/>
            </a:prstGeom>
          </p:spPr>
        </p:pic>
        <p:pic>
          <p:nvPicPr>
            <p:cNvPr id="17" name="Picture 16" descr="Table&#10;&#10;Description automatically generated">
              <a:extLst>
                <a:ext uri="{FF2B5EF4-FFF2-40B4-BE49-F238E27FC236}">
                  <a16:creationId xmlns:a16="http://schemas.microsoft.com/office/drawing/2014/main" id="{6E0C4074-A048-FD5A-2943-3521372120E5}"/>
                </a:ext>
              </a:extLst>
            </p:cNvPr>
            <p:cNvPicPr>
              <a:picLocks noChangeAspect="1"/>
            </p:cNvPicPr>
            <p:nvPr/>
          </p:nvPicPr>
          <p:blipFill rotWithShape="1">
            <a:blip r:embed="rId3">
              <a:extLst>
                <a:ext uri="{28A0092B-C50C-407E-A947-70E740481C1C}">
                  <a14:useLocalDpi xmlns:a14="http://schemas.microsoft.com/office/drawing/2010/main" val="0"/>
                </a:ext>
              </a:extLst>
            </a:blip>
            <a:srcRect t="42914" b="13582"/>
            <a:stretch/>
          </p:blipFill>
          <p:spPr>
            <a:xfrm>
              <a:off x="120650" y="1219200"/>
              <a:ext cx="2466328" cy="2983477"/>
            </a:xfrm>
            <a:prstGeom prst="rect">
              <a:avLst/>
            </a:prstGeom>
          </p:spPr>
        </p:pic>
      </p:grpSp>
    </p:spTree>
    <p:extLst>
      <p:ext uri="{BB962C8B-B14F-4D97-AF65-F5344CB8AC3E}">
        <p14:creationId xmlns:p14="http://schemas.microsoft.com/office/powerpoint/2010/main" val="1233304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A23282-A0EF-DF7A-4F83-1ED217D19A16}"/>
              </a:ext>
            </a:extLst>
          </p:cNvPr>
          <p:cNvPicPr>
            <a:picLocks noChangeAspect="1"/>
          </p:cNvPicPr>
          <p:nvPr/>
        </p:nvPicPr>
        <p:blipFill>
          <a:blip r:embed="rId2"/>
          <a:stretch>
            <a:fillRect/>
          </a:stretch>
        </p:blipFill>
        <p:spPr>
          <a:xfrm>
            <a:off x="775219" y="175503"/>
            <a:ext cx="10641561" cy="6506993"/>
          </a:xfrm>
          <a:prstGeom prst="rect">
            <a:avLst/>
          </a:prstGeom>
          <a:ln>
            <a:solidFill>
              <a:schemeClr val="tx1"/>
            </a:solidFill>
          </a:ln>
        </p:spPr>
      </p:pic>
    </p:spTree>
    <p:extLst>
      <p:ext uri="{BB962C8B-B14F-4D97-AF65-F5344CB8AC3E}">
        <p14:creationId xmlns:p14="http://schemas.microsoft.com/office/powerpoint/2010/main" val="2196420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DDFD2-439B-A87C-4664-83919FB83CDE}"/>
              </a:ext>
            </a:extLst>
          </p:cNvPr>
          <p:cNvSpPr>
            <a:spLocks noGrp="1"/>
          </p:cNvSpPr>
          <p:nvPr>
            <p:ph type="title"/>
          </p:nvPr>
        </p:nvSpPr>
        <p:spPr/>
        <p:txBody>
          <a:bodyPr/>
          <a:lstStyle/>
          <a:p>
            <a:r>
              <a:rPr lang="en-MY" dirty="0"/>
              <a:t>Problem statement</a:t>
            </a:r>
          </a:p>
        </p:txBody>
      </p:sp>
      <p:sp>
        <p:nvSpPr>
          <p:cNvPr id="3" name="Content Placeholder 2">
            <a:extLst>
              <a:ext uri="{FF2B5EF4-FFF2-40B4-BE49-F238E27FC236}">
                <a16:creationId xmlns:a16="http://schemas.microsoft.com/office/drawing/2014/main" id="{5FA86E18-198F-2632-2260-3CB0D0A5821D}"/>
              </a:ext>
            </a:extLst>
          </p:cNvPr>
          <p:cNvSpPr>
            <a:spLocks noGrp="1"/>
          </p:cNvSpPr>
          <p:nvPr>
            <p:ph idx="1"/>
          </p:nvPr>
        </p:nvSpPr>
        <p:spPr>
          <a:xfrm>
            <a:off x="700635" y="2059446"/>
            <a:ext cx="10691265" cy="3636088"/>
          </a:xfrm>
        </p:spPr>
        <p:txBody>
          <a:bodyPr/>
          <a:lstStyle/>
          <a:p>
            <a:r>
              <a:rPr lang="en-MY" dirty="0"/>
              <a:t>Mr. Abu recently got job offer and need to migrate to California, United States. His son, Samad just recently turn 17 years old and is migrating to US with him. Mr. Abu in dilemma to find best college to admit his son and how to secure place in that top flight college too. The goal of this survey is to find possible universities for Mr Abu’s son to enter with their requirement scores. This includes the best states with high entrance test scores to live in. </a:t>
            </a:r>
          </a:p>
        </p:txBody>
      </p:sp>
      <p:pic>
        <p:nvPicPr>
          <p:cNvPr id="5" name="Picture 4" descr="A picture containing text, vector graphics&#10;&#10;Description automatically generated">
            <a:extLst>
              <a:ext uri="{FF2B5EF4-FFF2-40B4-BE49-F238E27FC236}">
                <a16:creationId xmlns:a16="http://schemas.microsoft.com/office/drawing/2014/main" id="{44DE01B4-F2F8-E46B-B34A-F08B12B5DE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2324" y="4074160"/>
            <a:ext cx="3356508" cy="3356508"/>
          </a:xfrm>
          <a:prstGeom prst="rect">
            <a:avLst/>
          </a:prstGeom>
        </p:spPr>
      </p:pic>
      <p:pic>
        <p:nvPicPr>
          <p:cNvPr id="8" name="Picture 7" descr="Graphical user interface, icon&#10;&#10;Description automatically generated">
            <a:extLst>
              <a:ext uri="{FF2B5EF4-FFF2-40B4-BE49-F238E27FC236}">
                <a16:creationId xmlns:a16="http://schemas.microsoft.com/office/drawing/2014/main" id="{DA95A9C9-244D-B646-95C2-D88EF41264B2}"/>
              </a:ext>
            </a:extLst>
          </p:cNvPr>
          <p:cNvPicPr>
            <a:picLocks noChangeAspect="1"/>
          </p:cNvPicPr>
          <p:nvPr/>
        </p:nvPicPr>
        <p:blipFill rotWithShape="1">
          <a:blip r:embed="rId3">
            <a:extLst>
              <a:ext uri="{28A0092B-C50C-407E-A947-70E740481C1C}">
                <a14:useLocalDpi xmlns:a14="http://schemas.microsoft.com/office/drawing/2010/main" val="0"/>
              </a:ext>
            </a:extLst>
          </a:blip>
          <a:srcRect l="34037" t="17745" r="-770" b="50940"/>
          <a:stretch/>
        </p:blipFill>
        <p:spPr>
          <a:xfrm>
            <a:off x="8978008" y="3668794"/>
            <a:ext cx="3024733" cy="1623527"/>
          </a:xfrm>
          <a:prstGeom prst="rect">
            <a:avLst/>
          </a:prstGeom>
        </p:spPr>
      </p:pic>
      <p:pic>
        <p:nvPicPr>
          <p:cNvPr id="9" name="Picture 8" descr="Graphical user interface, icon&#10;&#10;Description automatically generated">
            <a:extLst>
              <a:ext uri="{FF2B5EF4-FFF2-40B4-BE49-F238E27FC236}">
                <a16:creationId xmlns:a16="http://schemas.microsoft.com/office/drawing/2014/main" id="{28B2A37C-7078-75F2-2529-8D7A861BD1EA}"/>
              </a:ext>
            </a:extLst>
          </p:cNvPr>
          <p:cNvPicPr>
            <a:picLocks noChangeAspect="1"/>
          </p:cNvPicPr>
          <p:nvPr/>
        </p:nvPicPr>
        <p:blipFill rotWithShape="1">
          <a:blip r:embed="rId3">
            <a:extLst>
              <a:ext uri="{28A0092B-C50C-407E-A947-70E740481C1C}">
                <a14:useLocalDpi xmlns:a14="http://schemas.microsoft.com/office/drawing/2010/main" val="0"/>
              </a:ext>
            </a:extLst>
          </a:blip>
          <a:srcRect t="51882" r="31950" b="14495"/>
          <a:stretch/>
        </p:blipFill>
        <p:spPr>
          <a:xfrm>
            <a:off x="4946589" y="4009120"/>
            <a:ext cx="3084425" cy="1743294"/>
          </a:xfrm>
          <a:prstGeom prst="rect">
            <a:avLst/>
          </a:prstGeom>
        </p:spPr>
      </p:pic>
      <p:sp>
        <p:nvSpPr>
          <p:cNvPr id="10" name="TextBox 9">
            <a:extLst>
              <a:ext uri="{FF2B5EF4-FFF2-40B4-BE49-F238E27FC236}">
                <a16:creationId xmlns:a16="http://schemas.microsoft.com/office/drawing/2014/main" id="{8EDFCF14-788C-3DF4-B1F7-C2D54CC09B96}"/>
              </a:ext>
            </a:extLst>
          </p:cNvPr>
          <p:cNvSpPr txBox="1"/>
          <p:nvPr/>
        </p:nvSpPr>
        <p:spPr>
          <a:xfrm>
            <a:off x="9252697" y="4157393"/>
            <a:ext cx="2563459" cy="646331"/>
          </a:xfrm>
          <a:prstGeom prst="rect">
            <a:avLst/>
          </a:prstGeom>
          <a:noFill/>
        </p:spPr>
        <p:txBody>
          <a:bodyPr wrap="none" rtlCol="0">
            <a:spAutoFit/>
          </a:bodyPr>
          <a:lstStyle/>
          <a:p>
            <a:r>
              <a:rPr lang="en-MY" dirty="0"/>
              <a:t>Use your </a:t>
            </a:r>
            <a:r>
              <a:rPr lang="en-MY" dirty="0" err="1"/>
              <a:t>duit</a:t>
            </a:r>
            <a:r>
              <a:rPr lang="en-MY" dirty="0"/>
              <a:t> </a:t>
            </a:r>
            <a:r>
              <a:rPr lang="en-MY" dirty="0" err="1"/>
              <a:t>raya</a:t>
            </a:r>
            <a:r>
              <a:rPr lang="en-MY" dirty="0"/>
              <a:t> la.</a:t>
            </a:r>
          </a:p>
          <a:p>
            <a:r>
              <a:rPr lang="en-MY" dirty="0"/>
              <a:t>Can sell kidney too wat?</a:t>
            </a:r>
          </a:p>
        </p:txBody>
      </p:sp>
      <p:sp>
        <p:nvSpPr>
          <p:cNvPr id="11" name="TextBox 10">
            <a:extLst>
              <a:ext uri="{FF2B5EF4-FFF2-40B4-BE49-F238E27FC236}">
                <a16:creationId xmlns:a16="http://schemas.microsoft.com/office/drawing/2014/main" id="{C460BD00-ED2E-D6B9-B6C8-B0CAD1630C29}"/>
              </a:ext>
            </a:extLst>
          </p:cNvPr>
          <p:cNvSpPr txBox="1"/>
          <p:nvPr/>
        </p:nvSpPr>
        <p:spPr>
          <a:xfrm>
            <a:off x="5289123" y="4578837"/>
            <a:ext cx="2481385" cy="646331"/>
          </a:xfrm>
          <a:prstGeom prst="rect">
            <a:avLst/>
          </a:prstGeom>
          <a:noFill/>
        </p:spPr>
        <p:txBody>
          <a:bodyPr wrap="none" rtlCol="0">
            <a:spAutoFit/>
          </a:bodyPr>
          <a:lstStyle/>
          <a:p>
            <a:r>
              <a:rPr lang="en-MY" dirty="0"/>
              <a:t>Pa, how can afford </a:t>
            </a:r>
          </a:p>
          <a:p>
            <a:r>
              <a:rPr lang="en-MY" dirty="0"/>
              <a:t>flight ticket to US meh?</a:t>
            </a:r>
          </a:p>
        </p:txBody>
      </p:sp>
    </p:spTree>
    <p:extLst>
      <p:ext uri="{BB962C8B-B14F-4D97-AF65-F5344CB8AC3E}">
        <p14:creationId xmlns:p14="http://schemas.microsoft.com/office/powerpoint/2010/main" val="20151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1" name="Rectangle 1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4" descr="Hand with red strings">
            <a:extLst>
              <a:ext uri="{FF2B5EF4-FFF2-40B4-BE49-F238E27FC236}">
                <a16:creationId xmlns:a16="http://schemas.microsoft.com/office/drawing/2014/main" id="{89E4113B-CE53-D45A-390D-670E6B84AF7D}"/>
              </a:ext>
            </a:extLst>
          </p:cNvPr>
          <p:cNvPicPr>
            <a:picLocks noChangeAspect="1"/>
          </p:cNvPicPr>
          <p:nvPr/>
        </p:nvPicPr>
        <p:blipFill rotWithShape="1">
          <a:blip r:embed="rId2"/>
          <a:srcRect t="6050" b="9681"/>
          <a:stretch/>
        </p:blipFill>
        <p:spPr>
          <a:xfrm>
            <a:off x="20" y="10"/>
            <a:ext cx="12191980" cy="6857990"/>
          </a:xfrm>
          <a:prstGeom prst="rect">
            <a:avLst/>
          </a:prstGeom>
        </p:spPr>
      </p:pic>
      <p:sp>
        <p:nvSpPr>
          <p:cNvPr id="23" name="Rectangle 14">
            <a:extLst>
              <a:ext uri="{FF2B5EF4-FFF2-40B4-BE49-F238E27FC236}">
                <a16:creationId xmlns:a16="http://schemas.microsoft.com/office/drawing/2014/main" id="{612349FF-7742-42ED-ADF3-238B5DDD1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37318"/>
            <a:ext cx="12188952" cy="2620682"/>
          </a:xfrm>
          <a:prstGeom prst="rect">
            <a:avLst/>
          </a:prstGeom>
          <a:gradFill>
            <a:gsLst>
              <a:gs pos="42000">
                <a:srgbClr val="000000">
                  <a:alpha val="14000"/>
                </a:srgbClr>
              </a:gs>
              <a:gs pos="0">
                <a:srgbClr val="000000">
                  <a:alpha val="0"/>
                </a:srgbClr>
              </a:gs>
              <a:gs pos="100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73DAE7-1D4F-6DB8-0A20-0B26812BA5CA}"/>
              </a:ext>
            </a:extLst>
          </p:cNvPr>
          <p:cNvSpPr>
            <a:spLocks noGrp="1"/>
          </p:cNvSpPr>
          <p:nvPr>
            <p:ph type="title"/>
          </p:nvPr>
        </p:nvSpPr>
        <p:spPr>
          <a:xfrm>
            <a:off x="695326" y="5528235"/>
            <a:ext cx="10696574" cy="770964"/>
          </a:xfrm>
        </p:spPr>
        <p:txBody>
          <a:bodyPr vert="horz" lIns="91440" tIns="45720" rIns="91440" bIns="45720" rtlCol="0" anchor="b">
            <a:normAutofit/>
          </a:bodyPr>
          <a:lstStyle/>
          <a:p>
            <a:r>
              <a:rPr lang="en-US">
                <a:solidFill>
                  <a:srgbClr val="FFFFFF"/>
                </a:solidFill>
              </a:rPr>
              <a:t>conclusions</a:t>
            </a:r>
          </a:p>
        </p:txBody>
      </p:sp>
    </p:spTree>
    <p:extLst>
      <p:ext uri="{BB962C8B-B14F-4D97-AF65-F5344CB8AC3E}">
        <p14:creationId xmlns:p14="http://schemas.microsoft.com/office/powerpoint/2010/main" val="4098339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95D9-7612-A468-56BB-404985510E28}"/>
              </a:ext>
            </a:extLst>
          </p:cNvPr>
          <p:cNvSpPr>
            <a:spLocks noGrp="1"/>
          </p:cNvSpPr>
          <p:nvPr>
            <p:ph type="title"/>
          </p:nvPr>
        </p:nvSpPr>
        <p:spPr/>
        <p:txBody>
          <a:bodyPr/>
          <a:lstStyle/>
          <a:p>
            <a:r>
              <a:rPr lang="en-MY" dirty="0"/>
              <a:t>Conclusion</a:t>
            </a:r>
          </a:p>
        </p:txBody>
      </p:sp>
      <p:sp>
        <p:nvSpPr>
          <p:cNvPr id="3" name="Content Placeholder 2">
            <a:extLst>
              <a:ext uri="{FF2B5EF4-FFF2-40B4-BE49-F238E27FC236}">
                <a16:creationId xmlns:a16="http://schemas.microsoft.com/office/drawing/2014/main" id="{32E00183-CF28-7B40-64FA-C2283FA3D175}"/>
              </a:ext>
            </a:extLst>
          </p:cNvPr>
          <p:cNvSpPr>
            <a:spLocks noGrp="1"/>
          </p:cNvSpPr>
          <p:nvPr>
            <p:ph idx="1"/>
          </p:nvPr>
        </p:nvSpPr>
        <p:spPr/>
        <p:txBody>
          <a:bodyPr/>
          <a:lstStyle/>
          <a:p>
            <a:r>
              <a:rPr lang="en-US" dirty="0"/>
              <a:t>at least median mark for scores to achieve</a:t>
            </a:r>
          </a:p>
          <a:p>
            <a:r>
              <a:rPr lang="en-US" dirty="0"/>
              <a:t>high living cost is also associate with stricter n more achiever result in that area</a:t>
            </a:r>
          </a:p>
          <a:p>
            <a:r>
              <a:rPr lang="en-US" dirty="0"/>
              <a:t>also choose school that is non optional test for higher chance</a:t>
            </a:r>
          </a:p>
          <a:p>
            <a:r>
              <a:rPr lang="en-US" dirty="0"/>
              <a:t>low participant school show greater marks in each test</a:t>
            </a:r>
          </a:p>
          <a:p>
            <a:r>
              <a:rPr lang="en-US" dirty="0"/>
              <a:t>sat has higher participation mean than act</a:t>
            </a:r>
          </a:p>
          <a:p>
            <a:r>
              <a:rPr lang="en-US" dirty="0"/>
              <a:t>cost of tuition fees, living, participation, lowest &amp; ideal scores mark are recommended features for new student to consider when selecting which entrance test to pick for which type of college.</a:t>
            </a:r>
            <a:endParaRPr lang="en-MY" dirty="0"/>
          </a:p>
        </p:txBody>
      </p:sp>
    </p:spTree>
    <p:extLst>
      <p:ext uri="{BB962C8B-B14F-4D97-AF65-F5344CB8AC3E}">
        <p14:creationId xmlns:p14="http://schemas.microsoft.com/office/powerpoint/2010/main" val="369498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35623E-04FF-E475-A321-2DD34CD06E65}"/>
              </a:ext>
            </a:extLst>
          </p:cNvPr>
          <p:cNvSpPr>
            <a:spLocks noGrp="1"/>
          </p:cNvSpPr>
          <p:nvPr>
            <p:ph type="title"/>
          </p:nvPr>
        </p:nvSpPr>
        <p:spPr>
          <a:xfrm>
            <a:off x="700635" y="922096"/>
            <a:ext cx="10691265" cy="1371030"/>
          </a:xfrm>
        </p:spPr>
        <p:txBody>
          <a:bodyPr>
            <a:normAutofit/>
          </a:bodyPr>
          <a:lstStyle/>
          <a:p>
            <a:r>
              <a:rPr lang="en-MY" dirty="0"/>
              <a:t>references</a:t>
            </a:r>
          </a:p>
        </p:txBody>
      </p:sp>
      <p:cxnSp>
        <p:nvCxnSpPr>
          <p:cNvPr id="10" name="Straight Connector 9">
            <a:extLst>
              <a:ext uri="{FF2B5EF4-FFF2-40B4-BE49-F238E27FC236}">
                <a16:creationId xmlns:a16="http://schemas.microsoft.com/office/drawing/2014/main" id="{033715A5-8048-453E-A44A-0F17BBB481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8638"/>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25FDC3A-400F-22C4-11C8-A0C408AD192A}"/>
              </a:ext>
            </a:extLst>
          </p:cNvPr>
          <p:cNvSpPr>
            <a:spLocks noGrp="1"/>
          </p:cNvSpPr>
          <p:nvPr>
            <p:ph idx="1"/>
          </p:nvPr>
        </p:nvSpPr>
        <p:spPr>
          <a:xfrm>
            <a:off x="695324" y="2276474"/>
            <a:ext cx="10734675" cy="3943351"/>
          </a:xfrm>
        </p:spPr>
        <p:txBody>
          <a:bodyPr>
            <a:normAutofit/>
          </a:bodyPr>
          <a:lstStyle/>
          <a:p>
            <a:r>
              <a:rPr lang="en-MY" dirty="0"/>
              <a:t>Universities Ranking</a:t>
            </a:r>
          </a:p>
          <a:p>
            <a:pPr lvl="1"/>
            <a:r>
              <a:rPr lang="en-MY" dirty="0">
                <a:hlinkClick r:id="rId2"/>
              </a:rPr>
              <a:t>https://www.mastersportal.com/ranking-country/82/united-states.html</a:t>
            </a:r>
            <a:endParaRPr lang="en-MY" dirty="0"/>
          </a:p>
          <a:p>
            <a:r>
              <a:rPr lang="en-MY" dirty="0"/>
              <a:t>Average Cost of Tuition Fees of College in US’s state</a:t>
            </a:r>
          </a:p>
          <a:p>
            <a:pPr lvl="1"/>
            <a:r>
              <a:rPr lang="en-MY" dirty="0">
                <a:hlinkClick r:id="rId3"/>
              </a:rPr>
              <a:t>https://educationdata.org/average-cost-of-college-by-state#:~:text=Massachusetts%20has%20the%20highest%20average,%2411%2C686%20per%20year%20on%20average</a:t>
            </a:r>
            <a:r>
              <a:rPr lang="en-MY" dirty="0"/>
              <a:t>.</a:t>
            </a:r>
          </a:p>
          <a:p>
            <a:r>
              <a:rPr lang="en-MY" dirty="0"/>
              <a:t>Annual Average Cost of Living in States of US</a:t>
            </a:r>
          </a:p>
          <a:p>
            <a:pPr lvl="1"/>
            <a:r>
              <a:rPr lang="en-MY" dirty="0">
                <a:hlinkClick r:id="rId4"/>
              </a:rPr>
              <a:t>https://meric.mo.gov/data/cost-living-data-series</a:t>
            </a:r>
            <a:endParaRPr lang="en-MY" dirty="0"/>
          </a:p>
        </p:txBody>
      </p:sp>
    </p:spTree>
    <p:extLst>
      <p:ext uri="{BB962C8B-B14F-4D97-AF65-F5344CB8AC3E}">
        <p14:creationId xmlns:p14="http://schemas.microsoft.com/office/powerpoint/2010/main" val="2136289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6F1E8-0E82-AC2C-DC8E-228AAFB049F8}"/>
              </a:ext>
            </a:extLst>
          </p:cNvPr>
          <p:cNvSpPr>
            <a:spLocks noGrp="1"/>
          </p:cNvSpPr>
          <p:nvPr>
            <p:ph type="title"/>
          </p:nvPr>
        </p:nvSpPr>
        <p:spPr>
          <a:xfrm>
            <a:off x="653820" y="4624394"/>
            <a:ext cx="10803074" cy="1037503"/>
          </a:xfrm>
        </p:spPr>
        <p:txBody>
          <a:bodyPr vert="horz" lIns="91440" tIns="45720" rIns="91440" bIns="45720" rtlCol="0" anchor="t">
            <a:normAutofit/>
          </a:bodyPr>
          <a:lstStyle/>
          <a:p>
            <a:r>
              <a:rPr lang="en-US" sz="5400"/>
              <a:t>Thank you</a:t>
            </a:r>
          </a:p>
        </p:txBody>
      </p:sp>
      <p:pic>
        <p:nvPicPr>
          <p:cNvPr id="7" name="Graphic 6" descr="Smiling Face with No Fill">
            <a:extLst>
              <a:ext uri="{FF2B5EF4-FFF2-40B4-BE49-F238E27FC236}">
                <a16:creationId xmlns:a16="http://schemas.microsoft.com/office/drawing/2014/main" id="{1FBF9631-ADD9-2FF4-D757-42690E0A6F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62955" y="723900"/>
            <a:ext cx="3466090" cy="3466090"/>
          </a:xfrm>
          <a:prstGeom prst="rect">
            <a:avLst/>
          </a:prstGeom>
        </p:spPr>
      </p:pic>
      <p:cxnSp>
        <p:nvCxnSpPr>
          <p:cNvPr id="16" name="Straight Connector 1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68604"/>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399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ipette adding DNA sample to a petri dish">
            <a:extLst>
              <a:ext uri="{FF2B5EF4-FFF2-40B4-BE49-F238E27FC236}">
                <a16:creationId xmlns:a16="http://schemas.microsoft.com/office/drawing/2014/main" id="{26F2A634-DBB7-CEB1-78FC-FB4188C03D5C}"/>
              </a:ext>
            </a:extLst>
          </p:cNvPr>
          <p:cNvPicPr>
            <a:picLocks noChangeAspect="1"/>
          </p:cNvPicPr>
          <p:nvPr/>
        </p:nvPicPr>
        <p:blipFill rotWithShape="1">
          <a:blip r:embed="rId2"/>
          <a:srcRect t="25000"/>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1D9008-4A68-5A9D-A574-0DD1D4CC0F4C}"/>
              </a:ext>
            </a:extLst>
          </p:cNvPr>
          <p:cNvSpPr>
            <a:spLocks noGrp="1"/>
          </p:cNvSpPr>
          <p:nvPr>
            <p:ph type="title"/>
          </p:nvPr>
        </p:nvSpPr>
        <p:spPr>
          <a:xfrm>
            <a:off x="647701" y="871759"/>
            <a:ext cx="5067300" cy="3497042"/>
          </a:xfrm>
        </p:spPr>
        <p:txBody>
          <a:bodyPr vert="horz" lIns="91440" tIns="45720" rIns="91440" bIns="45720" rtlCol="0" anchor="t">
            <a:normAutofit/>
          </a:bodyPr>
          <a:lstStyle/>
          <a:p>
            <a:r>
              <a:rPr lang="en-US" sz="5400" dirty="0">
                <a:solidFill>
                  <a:srgbClr val="FFFFFF"/>
                </a:solidFill>
              </a:rPr>
              <a:t>Exploratory data analysis</a:t>
            </a:r>
          </a:p>
        </p:txBody>
      </p:sp>
      <p:cxnSp>
        <p:nvCxnSpPr>
          <p:cNvPr id="17" name="Straight Connector 1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AEBF408E-3961-E1F3-C161-16D8FA02685D}"/>
              </a:ext>
            </a:extLst>
          </p:cNvPr>
          <p:cNvSpPr txBox="1">
            <a:spLocks/>
          </p:cNvSpPr>
          <p:nvPr/>
        </p:nvSpPr>
        <p:spPr>
          <a:xfrm>
            <a:off x="647701" y="4516659"/>
            <a:ext cx="5067300" cy="2145761"/>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sz="5400" i="1" dirty="0" err="1">
                <a:solidFill>
                  <a:srgbClr val="FFFFFF"/>
                </a:solidFill>
              </a:rPr>
              <a:t>jom</a:t>
            </a:r>
            <a:r>
              <a:rPr lang="en-US" sz="5400" i="1" dirty="0">
                <a:solidFill>
                  <a:srgbClr val="FFFFFF"/>
                </a:solidFill>
              </a:rPr>
              <a:t> explore together! </a:t>
            </a:r>
          </a:p>
        </p:txBody>
      </p:sp>
    </p:spTree>
    <p:extLst>
      <p:ext uri="{BB962C8B-B14F-4D97-AF65-F5344CB8AC3E}">
        <p14:creationId xmlns:p14="http://schemas.microsoft.com/office/powerpoint/2010/main" val="2623401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879D4C-8BE2-05E7-9F54-C42A13A96DAA}"/>
              </a:ext>
            </a:extLst>
          </p:cNvPr>
          <p:cNvSpPr>
            <a:spLocks noGrp="1"/>
          </p:cNvSpPr>
          <p:nvPr>
            <p:ph type="title"/>
          </p:nvPr>
        </p:nvSpPr>
        <p:spPr>
          <a:xfrm>
            <a:off x="723898" y="5494684"/>
            <a:ext cx="10706101" cy="756996"/>
          </a:xfrm>
        </p:spPr>
        <p:txBody>
          <a:bodyPr>
            <a:normAutofit/>
          </a:bodyPr>
          <a:lstStyle/>
          <a:p>
            <a:r>
              <a:rPr lang="en-MY" dirty="0"/>
              <a:t>Act vs sat </a:t>
            </a:r>
          </a:p>
        </p:txBody>
      </p:sp>
      <p:cxnSp>
        <p:nvCxnSpPr>
          <p:cNvPr id="14" name="Straight Connector 10">
            <a:extLst>
              <a:ext uri="{FF2B5EF4-FFF2-40B4-BE49-F238E27FC236}">
                <a16:creationId xmlns:a16="http://schemas.microsoft.com/office/drawing/2014/main" id="{9BB96FAB-CCBF-4D1E-9D0D-B038ACC29B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5308600"/>
            <a:ext cx="105791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EE24220F-D0F4-354E-8160-71371088FC31}"/>
              </a:ext>
            </a:extLst>
          </p:cNvPr>
          <p:cNvGraphicFramePr>
            <a:graphicFrameLocks noGrp="1"/>
          </p:cNvGraphicFramePr>
          <p:nvPr>
            <p:ph idx="1"/>
            <p:extLst>
              <p:ext uri="{D42A27DB-BD31-4B8C-83A1-F6EECF244321}">
                <p14:modId xmlns:p14="http://schemas.microsoft.com/office/powerpoint/2010/main" val="41841481"/>
              </p:ext>
            </p:extLst>
          </p:nvPr>
        </p:nvGraphicFramePr>
        <p:xfrm>
          <a:off x="723900" y="761999"/>
          <a:ext cx="10706100" cy="41006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9619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D2F04-9CC6-C49D-E6FA-380683D020B5}"/>
              </a:ext>
            </a:extLst>
          </p:cNvPr>
          <p:cNvSpPr>
            <a:spLocks noGrp="1"/>
          </p:cNvSpPr>
          <p:nvPr>
            <p:ph type="title"/>
          </p:nvPr>
        </p:nvSpPr>
        <p:spPr/>
        <p:txBody>
          <a:bodyPr/>
          <a:lstStyle/>
          <a:p>
            <a:r>
              <a:rPr lang="en-MY" dirty="0"/>
              <a:t>Background</a:t>
            </a:r>
          </a:p>
        </p:txBody>
      </p:sp>
      <p:sp>
        <p:nvSpPr>
          <p:cNvPr id="3" name="Content Placeholder 2">
            <a:extLst>
              <a:ext uri="{FF2B5EF4-FFF2-40B4-BE49-F238E27FC236}">
                <a16:creationId xmlns:a16="http://schemas.microsoft.com/office/drawing/2014/main" id="{D5846AC4-361A-EE45-A76B-77366FFF39AE}"/>
              </a:ext>
            </a:extLst>
          </p:cNvPr>
          <p:cNvSpPr>
            <a:spLocks noGrp="1"/>
          </p:cNvSpPr>
          <p:nvPr>
            <p:ph idx="1"/>
          </p:nvPr>
        </p:nvSpPr>
        <p:spPr/>
        <p:txBody>
          <a:bodyPr/>
          <a:lstStyle/>
          <a:p>
            <a:r>
              <a:rPr lang="en-MY" dirty="0"/>
              <a:t>51 states in US</a:t>
            </a:r>
          </a:p>
          <a:p>
            <a:r>
              <a:rPr lang="en-MY" dirty="0"/>
              <a:t>Dataset use includes:</a:t>
            </a:r>
          </a:p>
          <a:p>
            <a:pPr lvl="1"/>
            <a:r>
              <a:rPr lang="en-MY" dirty="0"/>
              <a:t>ACT Data (2017 &amp; 2019)</a:t>
            </a:r>
          </a:p>
          <a:p>
            <a:pPr lvl="1"/>
            <a:r>
              <a:rPr lang="en-MY" dirty="0"/>
              <a:t>SAT Data (2017 &amp; 2019)</a:t>
            </a:r>
          </a:p>
          <a:p>
            <a:pPr lvl="1"/>
            <a:r>
              <a:rPr lang="en-MY" dirty="0"/>
              <a:t>SAT &amp; ACT By Intended College (2021)</a:t>
            </a:r>
          </a:p>
        </p:txBody>
      </p:sp>
    </p:spTree>
    <p:extLst>
      <p:ext uri="{BB962C8B-B14F-4D97-AF65-F5344CB8AC3E}">
        <p14:creationId xmlns:p14="http://schemas.microsoft.com/office/powerpoint/2010/main" val="1162070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C26DBC7-637A-0D72-41ED-49C533FA3CB4}"/>
              </a:ext>
            </a:extLst>
          </p:cNvPr>
          <p:cNvSpPr>
            <a:spLocks noGrp="1"/>
          </p:cNvSpPr>
          <p:nvPr>
            <p:ph type="title"/>
          </p:nvPr>
        </p:nvSpPr>
        <p:spPr>
          <a:xfrm>
            <a:off x="700635" y="922096"/>
            <a:ext cx="10691265" cy="1371030"/>
          </a:xfrm>
        </p:spPr>
        <p:txBody>
          <a:bodyPr/>
          <a:lstStyle/>
          <a:p>
            <a:r>
              <a:rPr lang="en-MY" dirty="0"/>
              <a:t>Act data (2019 – 2017)</a:t>
            </a:r>
          </a:p>
        </p:txBody>
      </p:sp>
      <p:sp>
        <p:nvSpPr>
          <p:cNvPr id="10" name="Content Placeholder 9">
            <a:extLst>
              <a:ext uri="{FF2B5EF4-FFF2-40B4-BE49-F238E27FC236}">
                <a16:creationId xmlns:a16="http://schemas.microsoft.com/office/drawing/2014/main" id="{8C387980-6A29-2A72-6C2E-1002B6385053}"/>
              </a:ext>
            </a:extLst>
          </p:cNvPr>
          <p:cNvSpPr>
            <a:spLocks noGrp="1"/>
          </p:cNvSpPr>
          <p:nvPr>
            <p:ph idx="1"/>
          </p:nvPr>
        </p:nvSpPr>
        <p:spPr>
          <a:xfrm>
            <a:off x="700635" y="2293126"/>
            <a:ext cx="3485471" cy="3636088"/>
          </a:xfrm>
        </p:spPr>
        <p:txBody>
          <a:bodyPr/>
          <a:lstStyle/>
          <a:p>
            <a:pPr marL="0" indent="0">
              <a:buNone/>
            </a:pPr>
            <a:r>
              <a:rPr lang="en-MY" dirty="0"/>
              <a:t>Participant</a:t>
            </a:r>
          </a:p>
          <a:p>
            <a:r>
              <a:rPr lang="en-MY" dirty="0"/>
              <a:t>Contain 51 states</a:t>
            </a:r>
          </a:p>
          <a:p>
            <a:r>
              <a:rPr lang="en-MY" dirty="0"/>
              <a:t>Mean participant is 0.59 – 0.65</a:t>
            </a:r>
          </a:p>
          <a:p>
            <a:r>
              <a:rPr lang="en-MY" dirty="0"/>
              <a:t>Minimum participant is 0.06 – 0.08</a:t>
            </a:r>
          </a:p>
          <a:p>
            <a:r>
              <a:rPr lang="en-MY" dirty="0"/>
              <a:t>Max participant is 1</a:t>
            </a:r>
          </a:p>
        </p:txBody>
      </p:sp>
      <p:sp>
        <p:nvSpPr>
          <p:cNvPr id="11" name="Content Placeholder 9">
            <a:extLst>
              <a:ext uri="{FF2B5EF4-FFF2-40B4-BE49-F238E27FC236}">
                <a16:creationId xmlns:a16="http://schemas.microsoft.com/office/drawing/2014/main" id="{EDF3EC4C-C9BD-5689-776F-142E49B95371}"/>
              </a:ext>
            </a:extLst>
          </p:cNvPr>
          <p:cNvSpPr txBox="1">
            <a:spLocks/>
          </p:cNvSpPr>
          <p:nvPr/>
        </p:nvSpPr>
        <p:spPr>
          <a:xfrm>
            <a:off x="4686805" y="2299816"/>
            <a:ext cx="3485471" cy="363608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MY" dirty="0"/>
              <a:t>Composite</a:t>
            </a:r>
          </a:p>
          <a:p>
            <a:r>
              <a:rPr lang="en-MY" dirty="0"/>
              <a:t>Mean is 22 - 21</a:t>
            </a:r>
          </a:p>
          <a:p>
            <a:r>
              <a:rPr lang="en-MY" dirty="0"/>
              <a:t>Minimum is 18 - 18</a:t>
            </a:r>
          </a:p>
          <a:p>
            <a:r>
              <a:rPr lang="en-MY" dirty="0"/>
              <a:t>Max is 26 - 26</a:t>
            </a:r>
          </a:p>
        </p:txBody>
      </p:sp>
    </p:spTree>
    <p:extLst>
      <p:ext uri="{BB962C8B-B14F-4D97-AF65-F5344CB8AC3E}">
        <p14:creationId xmlns:p14="http://schemas.microsoft.com/office/powerpoint/2010/main" val="2785038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8FAF654-0C71-73B1-8FDF-BFB97E267FF0}"/>
              </a:ext>
            </a:extLst>
          </p:cNvPr>
          <p:cNvPicPr>
            <a:picLocks noGrp="1" noChangeAspect="1"/>
          </p:cNvPicPr>
          <p:nvPr>
            <p:ph idx="1"/>
          </p:nvPr>
        </p:nvPicPr>
        <p:blipFill>
          <a:blip r:embed="rId2"/>
          <a:stretch>
            <a:fillRect/>
          </a:stretch>
        </p:blipFill>
        <p:spPr>
          <a:xfrm>
            <a:off x="700635" y="2404886"/>
            <a:ext cx="4623887" cy="3381980"/>
          </a:xfrm>
          <a:prstGeom prst="rect">
            <a:avLst/>
          </a:prstGeom>
        </p:spPr>
      </p:pic>
      <p:pic>
        <p:nvPicPr>
          <p:cNvPr id="5" name="Picture 4">
            <a:extLst>
              <a:ext uri="{FF2B5EF4-FFF2-40B4-BE49-F238E27FC236}">
                <a16:creationId xmlns:a16="http://schemas.microsoft.com/office/drawing/2014/main" id="{B01D4B70-2D59-AE72-C030-DDD04D5D5D74}"/>
              </a:ext>
            </a:extLst>
          </p:cNvPr>
          <p:cNvPicPr>
            <a:picLocks noChangeAspect="1"/>
          </p:cNvPicPr>
          <p:nvPr/>
        </p:nvPicPr>
        <p:blipFill>
          <a:blip r:embed="rId3"/>
          <a:stretch>
            <a:fillRect/>
          </a:stretch>
        </p:blipFill>
        <p:spPr>
          <a:xfrm>
            <a:off x="7335520" y="2404886"/>
            <a:ext cx="4047287" cy="2805380"/>
          </a:xfrm>
          <a:prstGeom prst="rect">
            <a:avLst/>
          </a:prstGeom>
        </p:spPr>
      </p:pic>
      <p:sp>
        <p:nvSpPr>
          <p:cNvPr id="8" name="Title 1">
            <a:extLst>
              <a:ext uri="{FF2B5EF4-FFF2-40B4-BE49-F238E27FC236}">
                <a16:creationId xmlns:a16="http://schemas.microsoft.com/office/drawing/2014/main" id="{0C26DBC7-637A-0D72-41ED-49C533FA3CB4}"/>
              </a:ext>
            </a:extLst>
          </p:cNvPr>
          <p:cNvSpPr>
            <a:spLocks noGrp="1"/>
          </p:cNvSpPr>
          <p:nvPr>
            <p:ph type="title"/>
          </p:nvPr>
        </p:nvSpPr>
        <p:spPr>
          <a:xfrm>
            <a:off x="700635" y="922096"/>
            <a:ext cx="10691265" cy="1371030"/>
          </a:xfrm>
        </p:spPr>
        <p:txBody>
          <a:bodyPr/>
          <a:lstStyle/>
          <a:p>
            <a:r>
              <a:rPr lang="en-MY" dirty="0"/>
              <a:t>Act data </a:t>
            </a:r>
            <a:br>
              <a:rPr lang="en-MY" dirty="0"/>
            </a:br>
            <a:r>
              <a:rPr lang="en-MY" dirty="0"/>
              <a:t>	year 2017 					 year 2019</a:t>
            </a:r>
          </a:p>
        </p:txBody>
      </p:sp>
    </p:spTree>
    <p:extLst>
      <p:ext uri="{BB962C8B-B14F-4D97-AF65-F5344CB8AC3E}">
        <p14:creationId xmlns:p14="http://schemas.microsoft.com/office/powerpoint/2010/main" val="1981092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978C6-D95B-E6C0-DFDE-8C0DBDD6E8C4}"/>
              </a:ext>
            </a:extLst>
          </p:cNvPr>
          <p:cNvSpPr>
            <a:spLocks noGrp="1"/>
          </p:cNvSpPr>
          <p:nvPr>
            <p:ph type="title"/>
          </p:nvPr>
        </p:nvSpPr>
        <p:spPr/>
        <p:txBody>
          <a:bodyPr/>
          <a:lstStyle/>
          <a:p>
            <a:r>
              <a:rPr lang="en-MY" dirty="0"/>
              <a:t>Act data </a:t>
            </a:r>
            <a:br>
              <a:rPr lang="en-MY" dirty="0"/>
            </a:br>
            <a:r>
              <a:rPr lang="en-MY" dirty="0"/>
              <a:t>	year 2017 					 year 2019</a:t>
            </a:r>
          </a:p>
        </p:txBody>
      </p:sp>
      <p:pic>
        <p:nvPicPr>
          <p:cNvPr id="7" name="Picture 6">
            <a:extLst>
              <a:ext uri="{FF2B5EF4-FFF2-40B4-BE49-F238E27FC236}">
                <a16:creationId xmlns:a16="http://schemas.microsoft.com/office/drawing/2014/main" id="{BAB3C1CD-E356-9140-AA1A-89DEFAE2B26B}"/>
              </a:ext>
            </a:extLst>
          </p:cNvPr>
          <p:cNvPicPr>
            <a:picLocks noChangeAspect="1"/>
          </p:cNvPicPr>
          <p:nvPr/>
        </p:nvPicPr>
        <p:blipFill>
          <a:blip r:embed="rId2"/>
          <a:stretch>
            <a:fillRect/>
          </a:stretch>
        </p:blipFill>
        <p:spPr>
          <a:xfrm>
            <a:off x="700634" y="2511425"/>
            <a:ext cx="4359045" cy="3139416"/>
          </a:xfrm>
          <a:prstGeom prst="rect">
            <a:avLst/>
          </a:prstGeom>
        </p:spPr>
      </p:pic>
      <p:pic>
        <p:nvPicPr>
          <p:cNvPr id="8" name="Picture 7">
            <a:extLst>
              <a:ext uri="{FF2B5EF4-FFF2-40B4-BE49-F238E27FC236}">
                <a16:creationId xmlns:a16="http://schemas.microsoft.com/office/drawing/2014/main" id="{2FC01C6C-4352-DBF2-3060-2FEE9D7DD013}"/>
              </a:ext>
            </a:extLst>
          </p:cNvPr>
          <p:cNvPicPr>
            <a:picLocks noChangeAspect="1"/>
          </p:cNvPicPr>
          <p:nvPr/>
        </p:nvPicPr>
        <p:blipFill>
          <a:blip r:embed="rId3"/>
          <a:stretch>
            <a:fillRect/>
          </a:stretch>
        </p:blipFill>
        <p:spPr>
          <a:xfrm>
            <a:off x="7032855" y="2511425"/>
            <a:ext cx="4359045" cy="3139416"/>
          </a:xfrm>
          <a:prstGeom prst="rect">
            <a:avLst/>
          </a:prstGeom>
        </p:spPr>
      </p:pic>
    </p:spTree>
    <p:extLst>
      <p:ext uri="{BB962C8B-B14F-4D97-AF65-F5344CB8AC3E}">
        <p14:creationId xmlns:p14="http://schemas.microsoft.com/office/powerpoint/2010/main" val="618526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C26DBC7-637A-0D72-41ED-49C533FA3CB4}"/>
              </a:ext>
            </a:extLst>
          </p:cNvPr>
          <p:cNvSpPr>
            <a:spLocks noGrp="1"/>
          </p:cNvSpPr>
          <p:nvPr>
            <p:ph type="title"/>
          </p:nvPr>
        </p:nvSpPr>
        <p:spPr>
          <a:xfrm>
            <a:off x="700635" y="922096"/>
            <a:ext cx="10691265" cy="1371030"/>
          </a:xfrm>
        </p:spPr>
        <p:txBody>
          <a:bodyPr/>
          <a:lstStyle/>
          <a:p>
            <a:r>
              <a:rPr lang="en-MY" dirty="0" err="1"/>
              <a:t>SAt</a:t>
            </a:r>
            <a:r>
              <a:rPr lang="en-MY" dirty="0"/>
              <a:t> data (2019 – 2017)</a:t>
            </a:r>
          </a:p>
        </p:txBody>
      </p:sp>
      <p:sp>
        <p:nvSpPr>
          <p:cNvPr id="10" name="Content Placeholder 9">
            <a:extLst>
              <a:ext uri="{FF2B5EF4-FFF2-40B4-BE49-F238E27FC236}">
                <a16:creationId xmlns:a16="http://schemas.microsoft.com/office/drawing/2014/main" id="{8C387980-6A29-2A72-6C2E-1002B6385053}"/>
              </a:ext>
            </a:extLst>
          </p:cNvPr>
          <p:cNvSpPr>
            <a:spLocks noGrp="1"/>
          </p:cNvSpPr>
          <p:nvPr>
            <p:ph idx="1"/>
          </p:nvPr>
        </p:nvSpPr>
        <p:spPr>
          <a:xfrm>
            <a:off x="700635" y="2293126"/>
            <a:ext cx="3485471" cy="3636088"/>
          </a:xfrm>
        </p:spPr>
        <p:txBody>
          <a:bodyPr/>
          <a:lstStyle/>
          <a:p>
            <a:pPr marL="0" indent="0">
              <a:buNone/>
            </a:pPr>
            <a:r>
              <a:rPr lang="en-MY" dirty="0"/>
              <a:t>Participant</a:t>
            </a:r>
          </a:p>
          <a:p>
            <a:r>
              <a:rPr lang="en-MY" dirty="0"/>
              <a:t>Contain 51 states</a:t>
            </a:r>
          </a:p>
          <a:p>
            <a:r>
              <a:rPr lang="en-MY" dirty="0"/>
              <a:t>Mean is 0.50 – 0.40</a:t>
            </a:r>
          </a:p>
          <a:p>
            <a:r>
              <a:rPr lang="en-MY" dirty="0"/>
              <a:t>Minimum is 0.02 – 0.02</a:t>
            </a:r>
          </a:p>
          <a:p>
            <a:r>
              <a:rPr lang="en-MY" dirty="0"/>
              <a:t>Max is 1</a:t>
            </a:r>
          </a:p>
        </p:txBody>
      </p:sp>
      <p:sp>
        <p:nvSpPr>
          <p:cNvPr id="11" name="Content Placeholder 9">
            <a:extLst>
              <a:ext uri="{FF2B5EF4-FFF2-40B4-BE49-F238E27FC236}">
                <a16:creationId xmlns:a16="http://schemas.microsoft.com/office/drawing/2014/main" id="{EDF3EC4C-C9BD-5689-776F-142E49B95371}"/>
              </a:ext>
            </a:extLst>
          </p:cNvPr>
          <p:cNvSpPr txBox="1">
            <a:spLocks/>
          </p:cNvSpPr>
          <p:nvPr/>
        </p:nvSpPr>
        <p:spPr>
          <a:xfrm>
            <a:off x="4686805" y="2299816"/>
            <a:ext cx="3485471" cy="363608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MY" dirty="0"/>
              <a:t>Total</a:t>
            </a:r>
          </a:p>
          <a:p>
            <a:r>
              <a:rPr lang="en-MY" dirty="0"/>
              <a:t>Mean is 1113 - 1126</a:t>
            </a:r>
          </a:p>
          <a:p>
            <a:r>
              <a:rPr lang="en-MY" dirty="0"/>
              <a:t>Minimum is 943 - 950</a:t>
            </a:r>
          </a:p>
          <a:p>
            <a:r>
              <a:rPr lang="en-MY" dirty="0"/>
              <a:t>Max is 1284 - 1295</a:t>
            </a:r>
          </a:p>
        </p:txBody>
      </p:sp>
    </p:spTree>
    <p:extLst>
      <p:ext uri="{BB962C8B-B14F-4D97-AF65-F5344CB8AC3E}">
        <p14:creationId xmlns:p14="http://schemas.microsoft.com/office/powerpoint/2010/main" val="1814244851"/>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21213D"/>
      </a:dk2>
      <a:lt2>
        <a:srgbClr val="E8E5E2"/>
      </a:lt2>
      <a:accent1>
        <a:srgbClr val="4D8BC3"/>
      </a:accent1>
      <a:accent2>
        <a:srgbClr val="3B48B1"/>
      </a:accent2>
      <a:accent3>
        <a:srgbClr val="714DC3"/>
      </a:accent3>
      <a:accent4>
        <a:srgbClr val="913BB1"/>
      </a:accent4>
      <a:accent5>
        <a:srgbClr val="C34DB2"/>
      </a:accent5>
      <a:accent6>
        <a:srgbClr val="B13B6F"/>
      </a:accent6>
      <a:hlink>
        <a:srgbClr val="B2733B"/>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911</TotalTime>
  <Words>654</Words>
  <Application>Microsoft Macintosh PowerPoint</Application>
  <PresentationFormat>Widescreen</PresentationFormat>
  <Paragraphs>89</Paragraphs>
  <Slides>23</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Calisto MT</vt:lpstr>
      <vt:lpstr>Univers Condensed</vt:lpstr>
      <vt:lpstr>ChronicleVTI</vt:lpstr>
      <vt:lpstr>PowerPoint Presentation</vt:lpstr>
      <vt:lpstr>Problem statement</vt:lpstr>
      <vt:lpstr>Exploratory data analysis</vt:lpstr>
      <vt:lpstr>Act vs sat </vt:lpstr>
      <vt:lpstr>Background</vt:lpstr>
      <vt:lpstr>Act data (2019 – 2017)</vt:lpstr>
      <vt:lpstr>Act data   year 2017       year 2019</vt:lpstr>
      <vt:lpstr>Act data   year 2017       year 2019</vt:lpstr>
      <vt:lpstr>SAt data (2019 – 2017)</vt:lpstr>
      <vt:lpstr>SAT data   year 2017       year 2019</vt:lpstr>
      <vt:lpstr>SAT data       year 2019</vt:lpstr>
      <vt:lpstr>SAT ACT STATS BY COLLEGE (2019 – 2017)</vt:lpstr>
      <vt:lpstr>SAT ACT STATS BY COLLEGE      </vt:lpstr>
      <vt:lpstr>SAT ACT STATS BY COLLEGE      year 2021</vt:lpstr>
      <vt:lpstr>SAT ACT STATS BY COLLEGE      </vt:lpstr>
      <vt:lpstr>SAT ACT STATS BY COLLEGE      </vt:lpstr>
      <vt:lpstr>ACT STATS BY COLLEGE      </vt:lpstr>
      <vt:lpstr>SAT  STATS BY COLLEGE      </vt:lpstr>
      <vt:lpstr>PowerPoint Presentation</vt:lpstr>
      <vt:lpstr>conclusions</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Nur Fatini Mohd Puad</dc:creator>
  <cp:lastModifiedBy>jeppHariz</cp:lastModifiedBy>
  <cp:revision>18</cp:revision>
  <dcterms:created xsi:type="dcterms:W3CDTF">2022-06-02T09:26:01Z</dcterms:created>
  <dcterms:modified xsi:type="dcterms:W3CDTF">2024-06-07T14:48:45Z</dcterms:modified>
</cp:coreProperties>
</file>